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306" r:id="rId8"/>
    <p:sldId id="264" r:id="rId9"/>
    <p:sldId id="266" r:id="rId10"/>
    <p:sldId id="269" r:id="rId11"/>
    <p:sldId id="267" r:id="rId12"/>
    <p:sldId id="268" r:id="rId13"/>
    <p:sldId id="270" r:id="rId14"/>
    <p:sldId id="271" r:id="rId15"/>
    <p:sldId id="272" r:id="rId16"/>
    <p:sldId id="273" r:id="rId17"/>
    <p:sldId id="274" r:id="rId18"/>
    <p:sldId id="307"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308" r:id="rId33"/>
    <p:sldId id="294" r:id="rId34"/>
    <p:sldId id="296" r:id="rId35"/>
    <p:sldId id="297" r:id="rId36"/>
    <p:sldId id="298" r:id="rId37"/>
    <p:sldId id="299" r:id="rId38"/>
    <p:sldId id="300" r:id="rId39"/>
    <p:sldId id="301" r:id="rId40"/>
    <p:sldId id="305"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00" autoAdjust="0"/>
    <p:restoredTop sz="94660"/>
  </p:normalViewPr>
  <p:slideViewPr>
    <p:cSldViewPr snapToGrid="0">
      <p:cViewPr varScale="1">
        <p:scale>
          <a:sx n="80" d="100"/>
          <a:sy n="80" d="100"/>
        </p:scale>
        <p:origin x="619"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hruv Panchal" userId="11aec0b4da04368f" providerId="LiveId" clId="{F1042A2D-9E28-4EE5-A2B6-98B8FAADE540}"/>
    <pc:docChg chg="addSld delSld modSld modMainMaster">
      <pc:chgData name="Dhruv Panchal" userId="11aec0b4da04368f" providerId="LiveId" clId="{F1042A2D-9E28-4EE5-A2B6-98B8FAADE540}" dt="2025-08-29T05:26:00.024" v="21" actId="14100"/>
      <pc:docMkLst>
        <pc:docMk/>
      </pc:docMkLst>
      <pc:sldChg chg="modSp mod">
        <pc:chgData name="Dhruv Panchal" userId="11aec0b4da04368f" providerId="LiveId" clId="{F1042A2D-9E28-4EE5-A2B6-98B8FAADE540}" dt="2025-08-29T05:24:59.551" v="14" actId="1076"/>
        <pc:sldMkLst>
          <pc:docMk/>
          <pc:sldMk cId="2046879669" sldId="270"/>
        </pc:sldMkLst>
        <pc:spChg chg="mod">
          <ac:chgData name="Dhruv Panchal" userId="11aec0b4da04368f" providerId="LiveId" clId="{F1042A2D-9E28-4EE5-A2B6-98B8FAADE540}" dt="2025-08-29T05:24:59.551" v="14" actId="1076"/>
          <ac:spMkLst>
            <pc:docMk/>
            <pc:sldMk cId="2046879669" sldId="270"/>
            <ac:spMk id="2" creationId="{35B2634F-A767-C9A0-152C-D97810970016}"/>
          </ac:spMkLst>
        </pc:spChg>
      </pc:sldChg>
      <pc:sldChg chg="modSp mod">
        <pc:chgData name="Dhruv Panchal" userId="11aec0b4da04368f" providerId="LiveId" clId="{F1042A2D-9E28-4EE5-A2B6-98B8FAADE540}" dt="2025-08-29T05:25:27.529" v="18" actId="1076"/>
        <pc:sldMkLst>
          <pc:docMk/>
          <pc:sldMk cId="2074175406" sldId="288"/>
        </pc:sldMkLst>
        <pc:spChg chg="mod">
          <ac:chgData name="Dhruv Panchal" userId="11aec0b4da04368f" providerId="LiveId" clId="{F1042A2D-9E28-4EE5-A2B6-98B8FAADE540}" dt="2025-08-29T05:25:27.529" v="18" actId="1076"/>
          <ac:spMkLst>
            <pc:docMk/>
            <pc:sldMk cId="2074175406" sldId="288"/>
            <ac:spMk id="2" creationId="{E3D3158E-B3A2-52DD-8BFC-67388C0F5046}"/>
          </ac:spMkLst>
        </pc:spChg>
      </pc:sldChg>
      <pc:sldChg chg="del">
        <pc:chgData name="Dhruv Panchal" userId="11aec0b4da04368f" providerId="LiveId" clId="{F1042A2D-9E28-4EE5-A2B6-98B8FAADE540}" dt="2025-08-29T05:25:45.803" v="20" actId="47"/>
        <pc:sldMkLst>
          <pc:docMk/>
          <pc:sldMk cId="1727094093" sldId="295"/>
        </pc:sldMkLst>
      </pc:sldChg>
      <pc:sldChg chg="modSp mod">
        <pc:chgData name="Dhruv Panchal" userId="11aec0b4da04368f" providerId="LiveId" clId="{F1042A2D-9E28-4EE5-A2B6-98B8FAADE540}" dt="2025-08-29T05:26:00.024" v="21" actId="14100"/>
        <pc:sldMkLst>
          <pc:docMk/>
          <pc:sldMk cId="3261007893" sldId="300"/>
        </pc:sldMkLst>
        <pc:spChg chg="mod">
          <ac:chgData name="Dhruv Panchal" userId="11aec0b4da04368f" providerId="LiveId" clId="{F1042A2D-9E28-4EE5-A2B6-98B8FAADE540}" dt="2025-08-29T05:26:00.024" v="21" actId="14100"/>
          <ac:spMkLst>
            <pc:docMk/>
            <pc:sldMk cId="3261007893" sldId="300"/>
            <ac:spMk id="2" creationId="{2D6EF70D-3C76-ABD5-6C6D-7F496F26466E}"/>
          </ac:spMkLst>
        </pc:spChg>
      </pc:sldChg>
      <pc:sldChg chg="addSp modSp new mod">
        <pc:chgData name="Dhruv Panchal" userId="11aec0b4da04368f" providerId="LiveId" clId="{F1042A2D-9E28-4EE5-A2B6-98B8FAADE540}" dt="2025-08-29T05:24:30.005" v="12" actId="14100"/>
        <pc:sldMkLst>
          <pc:docMk/>
          <pc:sldMk cId="3660448304" sldId="306"/>
        </pc:sldMkLst>
        <pc:picChg chg="add">
          <ac:chgData name="Dhruv Panchal" userId="11aec0b4da04368f" providerId="LiveId" clId="{F1042A2D-9E28-4EE5-A2B6-98B8FAADE540}" dt="2025-08-29T05:24:16.334" v="8"/>
          <ac:picMkLst>
            <pc:docMk/>
            <pc:sldMk cId="3660448304" sldId="306"/>
            <ac:picMk id="2" creationId="{6A42FB9E-8AA7-45FB-9232-71FAF403A1A6}"/>
          </ac:picMkLst>
        </pc:picChg>
        <pc:picChg chg="add mod">
          <ac:chgData name="Dhruv Panchal" userId="11aec0b4da04368f" providerId="LiveId" clId="{F1042A2D-9E28-4EE5-A2B6-98B8FAADE540}" dt="2025-08-29T05:24:30.005" v="12" actId="14100"/>
          <ac:picMkLst>
            <pc:docMk/>
            <pc:sldMk cId="3660448304" sldId="306"/>
            <ac:picMk id="4" creationId="{5A81EFF6-C80A-40EE-A1F6-7CBEE9E75981}"/>
          </ac:picMkLst>
        </pc:picChg>
      </pc:sldChg>
      <pc:sldChg chg="add">
        <pc:chgData name="Dhruv Panchal" userId="11aec0b4da04368f" providerId="LiveId" clId="{F1042A2D-9E28-4EE5-A2B6-98B8FAADE540}" dt="2025-08-29T05:25:08.988" v="15"/>
        <pc:sldMkLst>
          <pc:docMk/>
          <pc:sldMk cId="4185458612" sldId="307"/>
        </pc:sldMkLst>
      </pc:sldChg>
      <pc:sldChg chg="add">
        <pc:chgData name="Dhruv Panchal" userId="11aec0b4da04368f" providerId="LiveId" clId="{F1042A2D-9E28-4EE5-A2B6-98B8FAADE540}" dt="2025-08-29T05:25:44.389" v="19"/>
        <pc:sldMkLst>
          <pc:docMk/>
          <pc:sldMk cId="3192002641" sldId="308"/>
        </pc:sldMkLst>
      </pc:sldChg>
      <pc:sldMasterChg chg="addSp modSp mod">
        <pc:chgData name="Dhruv Panchal" userId="11aec0b4da04368f" providerId="LiveId" clId="{F1042A2D-9E28-4EE5-A2B6-98B8FAADE540}" dt="2025-08-29T05:23:57.264" v="6" actId="14100"/>
        <pc:sldMasterMkLst>
          <pc:docMk/>
          <pc:sldMasterMk cId="1128761414" sldId="2147483648"/>
        </pc:sldMasterMkLst>
        <pc:picChg chg="add mod">
          <ac:chgData name="Dhruv Panchal" userId="11aec0b4da04368f" providerId="LiveId" clId="{F1042A2D-9E28-4EE5-A2B6-98B8FAADE540}" dt="2025-08-29T05:23:57.264" v="6" actId="14100"/>
          <ac:picMkLst>
            <pc:docMk/>
            <pc:sldMasterMk cId="1128761414" sldId="2147483648"/>
            <ac:picMk id="8" creationId="{C755DDE0-4ACC-4409-ABF4-72397EDB95A0}"/>
          </ac:picMkLst>
        </pc:picChg>
      </pc:sldMasterChg>
    </pc:docChg>
  </pc:docChgLst>
</pc:chgInfo>
</file>

<file path=ppt/media/image1.jpg>
</file>

<file path=ppt/media/image10.png>
</file>

<file path=ppt/media/image11.jpeg>
</file>

<file path=ppt/media/image12.png>
</file>

<file path=ppt/media/image13.png>
</file>

<file path=ppt/media/image14.jpe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1CA08-EBB7-ED84-4F35-95A7E0E821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8C927B8-F9A7-AF85-FDC8-6AAB7594BF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5613A6A-095B-9F7F-0660-4DC8E1426721}"/>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5" name="Footer Placeholder 4">
            <a:extLst>
              <a:ext uri="{FF2B5EF4-FFF2-40B4-BE49-F238E27FC236}">
                <a16:creationId xmlns:a16="http://schemas.microsoft.com/office/drawing/2014/main" id="{11A953CE-FD51-FEC9-2281-D7DDA3913B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E203A2-B8A4-59C8-DDAB-9A67E77700E3}"/>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1087911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99D3A-5B4F-B88A-F862-9CD0A4AFBC4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A153466-21D3-F446-DC02-3DF1C3246B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886BF8A-5C09-223C-F468-54D846EFD281}"/>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5" name="Footer Placeholder 4">
            <a:extLst>
              <a:ext uri="{FF2B5EF4-FFF2-40B4-BE49-F238E27FC236}">
                <a16:creationId xmlns:a16="http://schemas.microsoft.com/office/drawing/2014/main" id="{A076AC45-FB03-7993-6581-D8D4AD00108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054D2F-150C-89BA-BE71-5C283D302635}"/>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3419923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CF93A8-23F7-0735-84F6-252003B1F9E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1DBF13-DC13-B771-FFF9-32DBF2801E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811AA8-C7DC-9F24-A9B0-7FBCEF16731E}"/>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5" name="Footer Placeholder 4">
            <a:extLst>
              <a:ext uri="{FF2B5EF4-FFF2-40B4-BE49-F238E27FC236}">
                <a16:creationId xmlns:a16="http://schemas.microsoft.com/office/drawing/2014/main" id="{F5A21355-4A85-9F80-DC76-B1753EF24DD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BD1762-E34F-1B9E-F904-85C1BD2D9A5B}"/>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3533622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27FC0-8F52-A50A-2512-9E391015BCD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6086512-B3F4-7FA1-F646-1E55959F4F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C47E1E-B619-9AC1-AC2A-F6209E43F6AA}"/>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5" name="Footer Placeholder 4">
            <a:extLst>
              <a:ext uri="{FF2B5EF4-FFF2-40B4-BE49-F238E27FC236}">
                <a16:creationId xmlns:a16="http://schemas.microsoft.com/office/drawing/2014/main" id="{562CCC7A-8581-6ACC-10E3-559EF71E8E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A42882-8B1C-B715-3690-DB0F4351A4FC}"/>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876360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9061E-090A-6B81-E192-51EC652313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627AC8B-A155-0155-5F7C-0DEA7AD062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FE6AA2-812E-17E6-21AF-2BA458BA3EAD}"/>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5" name="Footer Placeholder 4">
            <a:extLst>
              <a:ext uri="{FF2B5EF4-FFF2-40B4-BE49-F238E27FC236}">
                <a16:creationId xmlns:a16="http://schemas.microsoft.com/office/drawing/2014/main" id="{C0ED0BF2-EC0D-4DA2-9B06-6ABABCF0CF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CA343F-36F9-E3D8-B133-B0A0DF6E3AFA}"/>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1490447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DC636-172D-9448-61FC-43012043FA3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3C8B03E-77CF-6BC1-5C87-185FFA27AEE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394E276-F584-AED2-50C3-F4E8C9C67B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5CCAF0D-4C41-7379-B1B4-6439A72D9DF5}"/>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6" name="Footer Placeholder 5">
            <a:extLst>
              <a:ext uri="{FF2B5EF4-FFF2-40B4-BE49-F238E27FC236}">
                <a16:creationId xmlns:a16="http://schemas.microsoft.com/office/drawing/2014/main" id="{C38949D4-62F1-3485-878B-A1A2D349F55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9487326-7C96-21D1-178C-7ABF618D9DA7}"/>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4281904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BBEC0-3DD3-381D-2EDE-FCBD605949C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0F82B78-816D-F0C3-F3F5-60B8455F2A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4A72DC-3880-C0B1-5147-ABA86B32BD5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F23A618-0109-3847-F7C0-7F389CA940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0FC8DA4-25C5-0EB2-4757-F393E72FEE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9C8B17C-D2F1-1267-AC5B-5CD1C2AB517D}"/>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8" name="Footer Placeholder 7">
            <a:extLst>
              <a:ext uri="{FF2B5EF4-FFF2-40B4-BE49-F238E27FC236}">
                <a16:creationId xmlns:a16="http://schemas.microsoft.com/office/drawing/2014/main" id="{29C081C6-E7FF-189A-E24A-E4AD9F34D31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D84755E-54ED-FF63-6C7A-FFB1908E0199}"/>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7508892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0B84-C48D-7430-2B96-7589C5BCD67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614D849-4778-2354-9A1F-208EFB4F7FE8}"/>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4" name="Footer Placeholder 3">
            <a:extLst>
              <a:ext uri="{FF2B5EF4-FFF2-40B4-BE49-F238E27FC236}">
                <a16:creationId xmlns:a16="http://schemas.microsoft.com/office/drawing/2014/main" id="{D92AEDE4-4A12-FD94-312F-0CF5168459D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1A854CF-CC1C-B46D-1229-1D1FC1D3A60B}"/>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929604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6BFCCF-9613-4200-8CFC-167D121A0DBE}"/>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3" name="Footer Placeholder 2">
            <a:extLst>
              <a:ext uri="{FF2B5EF4-FFF2-40B4-BE49-F238E27FC236}">
                <a16:creationId xmlns:a16="http://schemas.microsoft.com/office/drawing/2014/main" id="{4FE956F4-D517-7893-DF58-FFC85D8C1CA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DDC9245-3DC8-68E9-84C2-51DE0B1611F5}"/>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1711117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D830E-5AF5-A433-153B-7CBA6CDCD5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262CC26-015D-53C6-A5B2-BACCFA7D96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9F64564-CA2B-D67C-46B8-585974788B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D91958-EBEB-F162-1AF5-2CB6E0DDBB5D}"/>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6" name="Footer Placeholder 5">
            <a:extLst>
              <a:ext uri="{FF2B5EF4-FFF2-40B4-BE49-F238E27FC236}">
                <a16:creationId xmlns:a16="http://schemas.microsoft.com/office/drawing/2014/main" id="{6EF7DB84-6D5A-905E-C434-D96D77C48F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221B18-7C5A-09B5-5F00-843968B7E243}"/>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804145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DB180-C5BA-5AA7-AA70-F27EA9B285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0CFDA3B-35B7-2AE0-A061-4684BC81C1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C7665F0-35C4-1A5E-25CB-3F3879888D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D2C8B-9143-B88D-E455-F0F74C3C6375}"/>
              </a:ext>
            </a:extLst>
          </p:cNvPr>
          <p:cNvSpPr>
            <a:spLocks noGrp="1"/>
          </p:cNvSpPr>
          <p:nvPr>
            <p:ph type="dt" sz="half" idx="10"/>
          </p:nvPr>
        </p:nvSpPr>
        <p:spPr/>
        <p:txBody>
          <a:bodyPr/>
          <a:lstStyle/>
          <a:p>
            <a:fld id="{B28F519B-C05D-402D-82C7-4FEBF26ABBF9}" type="datetimeFigureOut">
              <a:rPr lang="en-IN" smtClean="0"/>
              <a:t>29-08-2025</a:t>
            </a:fld>
            <a:endParaRPr lang="en-IN"/>
          </a:p>
        </p:txBody>
      </p:sp>
      <p:sp>
        <p:nvSpPr>
          <p:cNvPr id="6" name="Footer Placeholder 5">
            <a:extLst>
              <a:ext uri="{FF2B5EF4-FFF2-40B4-BE49-F238E27FC236}">
                <a16:creationId xmlns:a16="http://schemas.microsoft.com/office/drawing/2014/main" id="{104771B4-8CB2-A7EA-3D91-B1EC9FC985D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44DAEFF-3762-FC9B-B6C4-87C9F464F3B7}"/>
              </a:ext>
            </a:extLst>
          </p:cNvPr>
          <p:cNvSpPr>
            <a:spLocks noGrp="1"/>
          </p:cNvSpPr>
          <p:nvPr>
            <p:ph type="sldNum" sz="quarter" idx="12"/>
          </p:nvPr>
        </p:nvSpPr>
        <p:spPr/>
        <p:txBody>
          <a:bodyPr/>
          <a:lstStyle/>
          <a:p>
            <a:fld id="{619E3B06-08A2-4B87-8CB8-B624105194C2}" type="slidenum">
              <a:rPr lang="en-IN" smtClean="0"/>
              <a:t>‹#›</a:t>
            </a:fld>
            <a:endParaRPr lang="en-IN"/>
          </a:p>
        </p:txBody>
      </p:sp>
    </p:spTree>
    <p:extLst>
      <p:ext uri="{BB962C8B-B14F-4D97-AF65-F5344CB8AC3E}">
        <p14:creationId xmlns:p14="http://schemas.microsoft.com/office/powerpoint/2010/main" val="370421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68EBE7-97DC-0AC5-FEA6-FD9EFAF42B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40BF4A0-9D67-8220-CF73-74780EC30D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F89140-C764-228C-CA6B-241322B21E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8F519B-C05D-402D-82C7-4FEBF26ABBF9}" type="datetimeFigureOut">
              <a:rPr lang="en-IN" smtClean="0"/>
              <a:t>29-08-2025</a:t>
            </a:fld>
            <a:endParaRPr lang="en-IN"/>
          </a:p>
        </p:txBody>
      </p:sp>
      <p:sp>
        <p:nvSpPr>
          <p:cNvPr id="5" name="Footer Placeholder 4">
            <a:extLst>
              <a:ext uri="{FF2B5EF4-FFF2-40B4-BE49-F238E27FC236}">
                <a16:creationId xmlns:a16="http://schemas.microsoft.com/office/drawing/2014/main" id="{F55A1CAE-E9EF-06E1-5CCC-5485ACC6C3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982F06A-FB14-9769-9521-41F30350E0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9E3B06-08A2-4B87-8CB8-B624105194C2}" type="slidenum">
              <a:rPr lang="en-IN" smtClean="0"/>
              <a:t>‹#›</a:t>
            </a:fld>
            <a:endParaRPr lang="en-IN"/>
          </a:p>
        </p:txBody>
      </p:sp>
      <p:pic>
        <p:nvPicPr>
          <p:cNvPr id="8" name="Picture 7">
            <a:extLst>
              <a:ext uri="{FF2B5EF4-FFF2-40B4-BE49-F238E27FC236}">
                <a16:creationId xmlns:a16="http://schemas.microsoft.com/office/drawing/2014/main" id="{C755DDE0-4ACC-4409-ABF4-72397EDB95A0}"/>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9439921" y="1"/>
            <a:ext cx="2752078" cy="870012"/>
          </a:xfrm>
          <a:prstGeom prst="rect">
            <a:avLst/>
          </a:prstGeom>
        </p:spPr>
      </p:pic>
    </p:spTree>
    <p:extLst>
      <p:ext uri="{BB962C8B-B14F-4D97-AF65-F5344CB8AC3E}">
        <p14:creationId xmlns:p14="http://schemas.microsoft.com/office/powerpoint/2010/main" val="11287614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8967B-8E8B-3156-8707-B65AD662F783}"/>
              </a:ext>
            </a:extLst>
          </p:cNvPr>
          <p:cNvSpPr>
            <a:spLocks noGrp="1"/>
          </p:cNvSpPr>
          <p:nvPr>
            <p:ph type="ctrTitle"/>
          </p:nvPr>
        </p:nvSpPr>
        <p:spPr>
          <a:xfrm>
            <a:off x="1524000" y="1561275"/>
            <a:ext cx="9144000" cy="2387600"/>
          </a:xfrm>
        </p:spPr>
        <p:txBody>
          <a:bodyPr>
            <a:normAutofit/>
          </a:bodyPr>
          <a:lstStyle/>
          <a:p>
            <a:r>
              <a:rPr lang="en-US" sz="4400" b="1" dirty="0">
                <a:latin typeface="Times New Roman" panose="02020603050405020304" pitchFamily="18" charset="0"/>
                <a:cs typeface="Times New Roman" panose="02020603050405020304" pitchFamily="18" charset="0"/>
              </a:rPr>
              <a:t>Day-3 Research Paper Writing and Journal Discovery using GPTs</a:t>
            </a:r>
            <a:endParaRPr lang="en-IN" sz="4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77059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7B9F1-0E6E-3A05-43EF-2BBDA293875B}"/>
              </a:ext>
            </a:extLst>
          </p:cNvPr>
          <p:cNvSpPr>
            <a:spLocks noGrp="1"/>
          </p:cNvSpPr>
          <p:nvPr>
            <p:ph type="title"/>
          </p:nvPr>
        </p:nvSpPr>
        <p:spPr>
          <a:xfrm>
            <a:off x="838200" y="365125"/>
            <a:ext cx="10515600" cy="951611"/>
          </a:xfrm>
        </p:spPr>
        <p:txBody>
          <a:bodyPr/>
          <a:lstStyle/>
          <a:p>
            <a:pPr algn="ctr"/>
            <a:r>
              <a:rPr lang="en-US" sz="3600" b="1" dirty="0">
                <a:latin typeface="Times New Roman" panose="02020603050405020304" pitchFamily="18" charset="0"/>
                <a:cs typeface="Times New Roman" panose="02020603050405020304" pitchFamily="18" charset="0"/>
              </a:rPr>
              <a:t>Quiz-3</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5ED7D84-E906-6653-0597-22458199B821}"/>
              </a:ext>
            </a:extLst>
          </p:cNvPr>
          <p:cNvSpPr>
            <a:spLocks noGrp="1"/>
          </p:cNvSpPr>
          <p:nvPr>
            <p:ph idx="1"/>
          </p:nvPr>
        </p:nvSpPr>
        <p:spPr>
          <a:xfrm>
            <a:off x="838200" y="1600200"/>
            <a:ext cx="10515600" cy="4576763"/>
          </a:xfrm>
        </p:spPr>
        <p:txBody>
          <a:bodyPr/>
          <a:lstStyle/>
          <a:p>
            <a:r>
              <a:rPr lang="en-US" b="1" dirty="0">
                <a:latin typeface="Times New Roman" panose="02020603050405020304" pitchFamily="18" charset="0"/>
                <a:cs typeface="Times New Roman" panose="02020603050405020304" pitchFamily="18" charset="0"/>
              </a:rPr>
              <a:t>Which database is widely used for Computer Science bibliographies?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DBLP</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Scopus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Elsevier</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Paperpal</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a) DBLP</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DBLP is a well-known database for computer science publications and bibliographies.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2161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EBED0-D838-1386-DCE0-46D1932C8E1A}"/>
              </a:ext>
            </a:extLst>
          </p:cNvPr>
          <p:cNvSpPr>
            <a:spLocks noGrp="1"/>
          </p:cNvSpPr>
          <p:nvPr>
            <p:ph type="title"/>
          </p:nvPr>
        </p:nvSpPr>
        <p:spPr>
          <a:xfrm>
            <a:off x="838200" y="365125"/>
            <a:ext cx="10515600" cy="924179"/>
          </a:xfrm>
        </p:spPr>
        <p:txBody>
          <a:bodyPr>
            <a:normAutofit/>
          </a:bodyPr>
          <a:lstStyle/>
          <a:p>
            <a:pPr algn="ctr"/>
            <a:r>
              <a:rPr lang="en-US" sz="3600" b="1" dirty="0">
                <a:latin typeface="Times New Roman" panose="02020603050405020304" pitchFamily="18" charset="0"/>
                <a:cs typeface="Times New Roman" panose="02020603050405020304" pitchFamily="18" charset="0"/>
              </a:rPr>
              <a:t>Quiz-4</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91C603A-E3FE-D79F-67A6-289F589929A4}"/>
              </a:ext>
            </a:extLst>
          </p:cNvPr>
          <p:cNvSpPr>
            <a:spLocks noGrp="1"/>
          </p:cNvSpPr>
          <p:nvPr>
            <p:ph idx="1"/>
          </p:nvPr>
        </p:nvSpPr>
        <p:spPr>
          <a:xfrm>
            <a:off x="838200" y="1691640"/>
            <a:ext cx="10515600" cy="4485323"/>
          </a:xfrm>
        </p:spPr>
        <p:txBody>
          <a:bodyPr>
            <a:normAutofit lnSpcReduction="10000"/>
          </a:bodyPr>
          <a:lstStyle/>
          <a:p>
            <a:r>
              <a:rPr lang="en-US" b="1" dirty="0">
                <a:latin typeface="Times New Roman" panose="02020603050405020304" pitchFamily="18" charset="0"/>
                <a:cs typeface="Times New Roman" panose="02020603050405020304" pitchFamily="18" charset="0"/>
              </a:rPr>
              <a:t>Which of these pairs is correctly matched with its primary function?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Paperpal – Summarizing long papers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DBLP – Academic writing assistance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Scispace – Research paper explanation &amp; summaries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Google Scholar – Grammar and style correction</a:t>
            </a:r>
          </a:p>
          <a:p>
            <a:endParaRPr lang="en-US" dirty="0">
              <a:latin typeface="Times New Roman" panose="02020603050405020304" pitchFamily="18" charset="0"/>
              <a:cs typeface="Times New Roman" panose="02020603050405020304" pitchFamily="18" charset="0"/>
            </a:endParaRPr>
          </a:p>
          <a:p>
            <a:pPr marL="0" indent="0">
              <a:buNone/>
            </a:pPr>
            <a:r>
              <a:rPr lang="en-IN" b="1" dirty="0">
                <a:latin typeface="Times New Roman" panose="02020603050405020304" pitchFamily="18" charset="0"/>
                <a:cs typeface="Times New Roman" panose="02020603050405020304" pitchFamily="18" charset="0"/>
              </a:rPr>
              <a:t>Answer: c) Scispace – Research paper explanation &amp; summaries</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 Explanation: Scispace summarizes and explains research articles; Paperpal is for grammar improvement, DBLP is a bibliography database, Google Scholar is for literature search.</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6273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843A3-6B41-3E90-6F67-796F310D8FFD}"/>
              </a:ext>
            </a:extLst>
          </p:cNvPr>
          <p:cNvSpPr>
            <a:spLocks noGrp="1"/>
          </p:cNvSpPr>
          <p:nvPr>
            <p:ph type="title"/>
          </p:nvPr>
        </p:nvSpPr>
        <p:spPr>
          <a:xfrm>
            <a:off x="838200" y="365125"/>
            <a:ext cx="10515600" cy="549275"/>
          </a:xfrm>
        </p:spPr>
        <p:txBody>
          <a:bodyPr>
            <a:noAutofit/>
          </a:bodyPr>
          <a:lstStyle/>
          <a:p>
            <a:pPr algn="ctr"/>
            <a:r>
              <a:rPr lang="en-US" sz="3600" b="1" dirty="0">
                <a:latin typeface="Times New Roman" panose="02020603050405020304" pitchFamily="18" charset="0"/>
                <a:cs typeface="Times New Roman" panose="02020603050405020304" pitchFamily="18" charset="0"/>
              </a:rPr>
              <a:t>Quiz-5</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F96E87C-2A80-3CC7-3B5E-4960418286AD}"/>
              </a:ext>
            </a:extLst>
          </p:cNvPr>
          <p:cNvSpPr>
            <a:spLocks noGrp="1"/>
          </p:cNvSpPr>
          <p:nvPr>
            <p:ph idx="1"/>
          </p:nvPr>
        </p:nvSpPr>
        <p:spPr>
          <a:xfrm>
            <a:off x="838200" y="1371600"/>
            <a:ext cx="10515600" cy="5121275"/>
          </a:xfrm>
        </p:spPr>
        <p:txBody>
          <a:bodyPr>
            <a:normAutofit fontScale="92500"/>
          </a:bodyPr>
          <a:lstStyle/>
          <a:p>
            <a:r>
              <a:rPr lang="en-US" b="1" dirty="0">
                <a:latin typeface="Times New Roman" panose="02020603050405020304" pitchFamily="18" charset="0"/>
                <a:cs typeface="Times New Roman" panose="02020603050405020304" pitchFamily="18" charset="0"/>
              </a:rPr>
              <a:t>Suppose you are working on “AI in Medical Imaging.” Which AI tool combination is MOST effective for early-stage research?</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Scispace + Google Scholar (to find and summarize relevant studies)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Paperpal + DBLP (to refine grammar and get CS-specific bibliography)</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ZeroGPT + Quillbot (to humanize and paraphrase text)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Elsevier Journal Finder + Springer Suggester (to select journals directly before literature review)</a:t>
            </a:r>
          </a:p>
          <a:p>
            <a:pPr marL="0" indent="0">
              <a:buNone/>
            </a:pPr>
            <a:endParaRPr lang="en-US" sz="3000"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a) Scispace + Google Scholar (to find and summarize relevant studies)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Explanation: In the early stage, the focus is on </a:t>
            </a:r>
            <a:r>
              <a:rPr lang="en-US" b="1" dirty="0">
                <a:latin typeface="Times New Roman" panose="02020603050405020304" pitchFamily="18" charset="0"/>
                <a:cs typeface="Times New Roman" panose="02020603050405020304" pitchFamily="18" charset="0"/>
              </a:rPr>
              <a:t>finding and understanding prior work</a:t>
            </a:r>
            <a:r>
              <a:rPr lang="en-US" dirty="0">
                <a:latin typeface="Times New Roman" panose="02020603050405020304" pitchFamily="18" charset="0"/>
                <a:cs typeface="Times New Roman" panose="02020603050405020304" pitchFamily="18" charset="0"/>
              </a:rPr>
              <a:t>, so Scispace (summaries) + Scholar (search) is best. Journal finders come later.</a:t>
            </a:r>
          </a:p>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3934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2634F-A767-C9A0-152C-D97810970016}"/>
              </a:ext>
            </a:extLst>
          </p:cNvPr>
          <p:cNvSpPr>
            <a:spLocks noGrp="1"/>
          </p:cNvSpPr>
          <p:nvPr>
            <p:ph type="title"/>
          </p:nvPr>
        </p:nvSpPr>
        <p:spPr>
          <a:xfrm>
            <a:off x="838200" y="193675"/>
            <a:ext cx="9582150" cy="960755"/>
          </a:xfrm>
        </p:spPr>
        <p:txBody>
          <a:bodyPr>
            <a:normAutofit fontScale="90000"/>
          </a:bodyPr>
          <a:lstStyle/>
          <a:p>
            <a:pPr algn="ctr"/>
            <a:r>
              <a:rPr lang="en-US" sz="3600" b="1" dirty="0">
                <a:latin typeface="Times New Roman" panose="02020603050405020304" pitchFamily="18" charset="0"/>
                <a:cs typeface="Times New Roman" panose="02020603050405020304" pitchFamily="18" charset="0"/>
              </a:rPr>
              <a:t>Session 12 – Hands-on: Write Abstract, Title &amp; Keywords using GPT</a:t>
            </a:r>
            <a:br>
              <a:rPr lang="en-US" sz="3600" b="1" dirty="0">
                <a:latin typeface="Times New Roman" panose="02020603050405020304" pitchFamily="18" charset="0"/>
                <a:cs typeface="Times New Roman" panose="02020603050405020304" pitchFamily="18" charset="0"/>
              </a:rPr>
            </a:b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937FD9D-E306-7CAE-4743-9127585FB606}"/>
              </a:ext>
            </a:extLst>
          </p:cNvPr>
          <p:cNvSpPr>
            <a:spLocks noGrp="1"/>
          </p:cNvSpPr>
          <p:nvPr>
            <p:ph idx="1"/>
          </p:nvPr>
        </p:nvSpPr>
        <p:spPr>
          <a:xfrm>
            <a:off x="838200" y="1490472"/>
            <a:ext cx="10515600" cy="5367528"/>
          </a:xfrm>
        </p:spPr>
        <p:txBody>
          <a:bodyPr>
            <a:normAutofit/>
          </a:bodyPr>
          <a:lstStyle/>
          <a:p>
            <a:pPr algn="just"/>
            <a:r>
              <a:rPr lang="en-US" dirty="0">
                <a:latin typeface="Times New Roman" panose="02020603050405020304" pitchFamily="18" charset="0"/>
                <a:cs typeface="Times New Roman" panose="02020603050405020304" pitchFamily="18" charset="0"/>
              </a:rPr>
              <a:t>AI-generated abstracts and titles are often </a:t>
            </a:r>
            <a:r>
              <a:rPr lang="en-US" b="1" dirty="0">
                <a:latin typeface="Times New Roman" panose="02020603050405020304" pitchFamily="18" charset="0"/>
                <a:cs typeface="Times New Roman" panose="02020603050405020304" pitchFamily="18" charset="0"/>
              </a:rPr>
              <a:t>well-structured and grammatically polished</a:t>
            </a:r>
            <a:r>
              <a:rPr lang="en-US" dirty="0">
                <a:latin typeface="Times New Roman" panose="02020603050405020304" pitchFamily="18" charset="0"/>
                <a:cs typeface="Times New Roman" panose="02020603050405020304" pitchFamily="18" charset="0"/>
              </a:rPr>
              <a:t>, but they may lack the </a:t>
            </a:r>
            <a:r>
              <a:rPr lang="en-US" b="1" dirty="0">
                <a:latin typeface="Times New Roman" panose="02020603050405020304" pitchFamily="18" charset="0"/>
                <a:cs typeface="Times New Roman" panose="02020603050405020304" pitchFamily="18" charset="0"/>
              </a:rPr>
              <a:t>critical insights</a:t>
            </a:r>
            <a:r>
              <a:rPr lang="en-US" dirty="0">
                <a:latin typeface="Times New Roman" panose="02020603050405020304" pitchFamily="18" charset="0"/>
                <a:cs typeface="Times New Roman" panose="02020603050405020304" pitchFamily="18" charset="0"/>
              </a:rPr>
              <a:t> that come from a researcher’s own analysis. That’s why these drafts should be treated as </a:t>
            </a:r>
            <a:r>
              <a:rPr lang="en-US" b="1" dirty="0">
                <a:latin typeface="Times New Roman" panose="02020603050405020304" pitchFamily="18" charset="0"/>
                <a:cs typeface="Times New Roman" panose="02020603050405020304" pitchFamily="18" charset="0"/>
              </a:rPr>
              <a:t>starting points, not final outputs</a:t>
            </a:r>
            <a:r>
              <a:rPr lang="en-US" dirty="0">
                <a:latin typeface="Times New Roman" panose="02020603050405020304" pitchFamily="18" charset="0"/>
                <a:cs typeface="Times New Roman" panose="02020603050405020304" pitchFamily="18" charset="0"/>
              </a:rPr>
              <a:t>. Faculty can guide students to use AI for brainstorming and drafting, while ensuring that the </a:t>
            </a:r>
            <a:r>
              <a:rPr lang="en-US" b="1" dirty="0">
                <a:latin typeface="Times New Roman" panose="02020603050405020304" pitchFamily="18" charset="0"/>
                <a:cs typeface="Times New Roman" panose="02020603050405020304" pitchFamily="18" charset="0"/>
              </a:rPr>
              <a:t>final version reflects original contribution, domain-specific accuracy, and proper academic tone</a:t>
            </a:r>
            <a:r>
              <a:rPr lang="en-US" dirty="0">
                <a:latin typeface="Times New Roman" panose="02020603050405020304" pitchFamily="18" charset="0"/>
                <a:cs typeface="Times New Roman" panose="02020603050405020304" pitchFamily="18" charset="0"/>
              </a:rPr>
              <a:t>. This balanced use of AI makes the writing process faster, yet still authentic.</a:t>
            </a:r>
          </a:p>
          <a:p>
            <a:pPr marL="0" indent="0">
              <a:buNone/>
            </a:pPr>
            <a:endParaRPr lang="en-US" b="1"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 Learning Objective</a:t>
            </a:r>
          </a:p>
          <a:p>
            <a:r>
              <a:rPr lang="en-US" dirty="0">
                <a:latin typeface="Times New Roman" panose="02020603050405020304" pitchFamily="18" charset="0"/>
                <a:cs typeface="Times New Roman" panose="02020603050405020304" pitchFamily="18" charset="0"/>
              </a:rPr>
              <a:t>To practice how AI/GPT tools can generate </a:t>
            </a:r>
            <a:r>
              <a:rPr lang="en-US" b="1" dirty="0">
                <a:latin typeface="Times New Roman" panose="02020603050405020304" pitchFamily="18" charset="0"/>
                <a:cs typeface="Times New Roman" panose="02020603050405020304" pitchFamily="18" charset="0"/>
              </a:rPr>
              <a:t>academic abstracts, titles, and keywords</a:t>
            </a:r>
            <a:r>
              <a:rPr lang="en-US" dirty="0">
                <a:latin typeface="Times New Roman" panose="02020603050405020304" pitchFamily="18" charset="0"/>
                <a:cs typeface="Times New Roman" panose="02020603050405020304" pitchFamily="18" charset="0"/>
              </a:rPr>
              <a:t>, and learn how to refine them ethically.</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6879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000397-A3CE-9887-3991-338C2FEC0207}"/>
              </a:ext>
            </a:extLst>
          </p:cNvPr>
          <p:cNvSpPr>
            <a:spLocks noGrp="1"/>
          </p:cNvSpPr>
          <p:nvPr>
            <p:ph idx="1"/>
          </p:nvPr>
        </p:nvSpPr>
        <p:spPr>
          <a:xfrm>
            <a:off x="847344" y="402336"/>
            <a:ext cx="4556760" cy="5774627"/>
          </a:xfrm>
        </p:spPr>
        <p:txBody>
          <a:bodyPr/>
          <a:lstStyle/>
          <a:p>
            <a:pPr marL="0" indent="0" algn="just">
              <a:buNone/>
            </a:pPr>
            <a:r>
              <a:rPr lang="en-IN" b="1" dirty="0">
                <a:latin typeface="Times New Roman" panose="02020603050405020304" pitchFamily="18" charset="0"/>
                <a:cs typeface="Times New Roman" panose="02020603050405020304" pitchFamily="18" charset="0"/>
              </a:rPr>
              <a:t>📌 Why Abstract, Title &amp; Keywords Matter</a:t>
            </a:r>
          </a:p>
          <a:p>
            <a:r>
              <a:rPr lang="en-IN" b="1" dirty="0">
                <a:latin typeface="Times New Roman" panose="02020603050405020304" pitchFamily="18" charset="0"/>
                <a:cs typeface="Times New Roman" panose="02020603050405020304" pitchFamily="18" charset="0"/>
              </a:rPr>
              <a:t>Abstract</a:t>
            </a:r>
            <a:r>
              <a:rPr lang="en-IN" dirty="0">
                <a:latin typeface="Times New Roman" panose="02020603050405020304" pitchFamily="18" charset="0"/>
                <a:cs typeface="Times New Roman" panose="02020603050405020304" pitchFamily="18" charset="0"/>
              </a:rPr>
              <a:t> → First impression; summarizes your entire research in 150–250 words.</a:t>
            </a:r>
          </a:p>
          <a:p>
            <a:r>
              <a:rPr lang="en-IN" b="1" dirty="0">
                <a:latin typeface="Times New Roman" panose="02020603050405020304" pitchFamily="18" charset="0"/>
                <a:cs typeface="Times New Roman" panose="02020603050405020304" pitchFamily="18" charset="0"/>
              </a:rPr>
              <a:t>Title</a:t>
            </a:r>
            <a:r>
              <a:rPr lang="en-IN" dirty="0">
                <a:latin typeface="Times New Roman" panose="02020603050405020304" pitchFamily="18" charset="0"/>
                <a:cs typeface="Times New Roman" panose="02020603050405020304" pitchFamily="18" charset="0"/>
              </a:rPr>
              <a:t> → Must be clear, concise, and reflect core contribution.</a:t>
            </a:r>
          </a:p>
          <a:p>
            <a:r>
              <a:rPr lang="en-IN" b="1" dirty="0">
                <a:latin typeface="Times New Roman" panose="02020603050405020304" pitchFamily="18" charset="0"/>
                <a:cs typeface="Times New Roman" panose="02020603050405020304" pitchFamily="18" charset="0"/>
              </a:rPr>
              <a:t>Keywords</a:t>
            </a:r>
            <a:r>
              <a:rPr lang="en-IN" dirty="0">
                <a:latin typeface="Times New Roman" panose="02020603050405020304" pitchFamily="18" charset="0"/>
                <a:cs typeface="Times New Roman" panose="02020603050405020304" pitchFamily="18" charset="0"/>
              </a:rPr>
              <a:t> → Ensure discoverability in databases (Google Scholar, Scopus, IEEE Xplore).</a:t>
            </a:r>
          </a:p>
          <a:p>
            <a:endParaRPr lang="en-IN"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D803E6C-B003-100B-6C45-CDC9D917CD05}"/>
              </a:ext>
            </a:extLst>
          </p:cNvPr>
          <p:cNvPicPr>
            <a:picLocks noChangeAspect="1"/>
          </p:cNvPicPr>
          <p:nvPr/>
        </p:nvPicPr>
        <p:blipFill>
          <a:blip r:embed="rId2"/>
          <a:srcRect l="3365" t="2731" r="2804" b="2910"/>
          <a:stretch>
            <a:fillRect/>
          </a:stretch>
        </p:blipFill>
        <p:spPr>
          <a:xfrm>
            <a:off x="5733288" y="676655"/>
            <a:ext cx="5742432" cy="5230369"/>
          </a:xfrm>
          <a:prstGeom prst="rect">
            <a:avLst/>
          </a:prstGeom>
        </p:spPr>
      </p:pic>
    </p:spTree>
    <p:extLst>
      <p:ext uri="{BB962C8B-B14F-4D97-AF65-F5344CB8AC3E}">
        <p14:creationId xmlns:p14="http://schemas.microsoft.com/office/powerpoint/2010/main" val="3494354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B0FCC-4F62-4305-7E36-4C2D4D2B4DED}"/>
              </a:ext>
            </a:extLst>
          </p:cNvPr>
          <p:cNvSpPr>
            <a:spLocks noGrp="1"/>
          </p:cNvSpPr>
          <p:nvPr>
            <p:ph type="title"/>
          </p:nvPr>
        </p:nvSpPr>
        <p:spPr/>
        <p:txBody>
          <a:bodyPr>
            <a:normAutofit/>
          </a:bodyPr>
          <a:lstStyle/>
          <a:p>
            <a:pPr algn="ctr"/>
            <a:r>
              <a:rPr lang="en-US" sz="3600" dirty="0">
                <a:latin typeface="Times New Roman" panose="02020603050405020304" pitchFamily="18" charset="0"/>
                <a:cs typeface="Times New Roman" panose="02020603050405020304" pitchFamily="18" charset="0"/>
              </a:rPr>
              <a:t>📑 </a:t>
            </a:r>
            <a:r>
              <a:rPr lang="en-US" sz="3600" b="1" dirty="0">
                <a:latin typeface="Times New Roman" panose="02020603050405020304" pitchFamily="18" charset="0"/>
                <a:cs typeface="Times New Roman" panose="02020603050405020304" pitchFamily="18" charset="0"/>
              </a:rPr>
              <a:t>How to Generate an Abstract with GPT</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C903982-4A0B-E030-2354-C30EF4511D14}"/>
              </a:ext>
            </a:extLst>
          </p:cNvPr>
          <p:cNvSpPr>
            <a:spLocks noGrp="1"/>
          </p:cNvSpPr>
          <p:nvPr>
            <p:ph idx="1"/>
          </p:nvPr>
        </p:nvSpPr>
        <p:spPr>
          <a:xfrm>
            <a:off x="838200" y="1825624"/>
            <a:ext cx="10515600" cy="4602607"/>
          </a:xfrm>
        </p:spPr>
        <p:txBody>
          <a:bodyPr/>
          <a:lstStyle/>
          <a:p>
            <a:r>
              <a:rPr lang="en-US" dirty="0">
                <a:latin typeface="Times New Roman" panose="02020603050405020304" pitchFamily="18" charset="0"/>
                <a:cs typeface="Times New Roman" panose="02020603050405020304" pitchFamily="18" charset="0"/>
              </a:rPr>
              <a:t>Input your topic + research objective.</a:t>
            </a:r>
          </a:p>
          <a:p>
            <a:pPr marL="0" indent="0">
              <a:buNone/>
            </a:pPr>
            <a:r>
              <a:rPr lang="en-US" dirty="0"/>
              <a:t>👉 </a:t>
            </a:r>
            <a:r>
              <a:rPr lang="en-US" dirty="0">
                <a:latin typeface="Times New Roman" panose="02020603050405020304" pitchFamily="18" charset="0"/>
                <a:cs typeface="Times New Roman" panose="02020603050405020304" pitchFamily="18" charset="0"/>
              </a:rPr>
              <a:t>Example prompt: </a:t>
            </a:r>
            <a:r>
              <a:rPr lang="en-US" i="1" dirty="0">
                <a:latin typeface="Times New Roman" panose="02020603050405020304" pitchFamily="18" charset="0"/>
                <a:cs typeface="Times New Roman" panose="02020603050405020304" pitchFamily="18" charset="0"/>
              </a:rPr>
              <a:t>“Write a 200-word abstract for a paper on AI       applications in precision agriculture.”</a:t>
            </a:r>
          </a:p>
          <a:p>
            <a:r>
              <a:rPr lang="en-US" dirty="0">
                <a:latin typeface="Times New Roman" panose="02020603050405020304" pitchFamily="18" charset="0"/>
                <a:cs typeface="Times New Roman" panose="02020603050405020304" pitchFamily="18" charset="0"/>
              </a:rPr>
              <a:t>GPT generates a draft abstract.</a:t>
            </a:r>
          </a:p>
          <a:p>
            <a:r>
              <a:rPr lang="en-US" dirty="0">
                <a:latin typeface="Times New Roman" panose="02020603050405020304" pitchFamily="18" charset="0"/>
                <a:cs typeface="Times New Roman" panose="02020603050405020304" pitchFamily="18" charset="0"/>
              </a:rPr>
              <a:t>Use Paperpal/Quillbot to refine language.</a:t>
            </a:r>
          </a:p>
          <a:p>
            <a:r>
              <a:rPr lang="en-US" dirty="0">
                <a:latin typeface="Times New Roman" panose="02020603050405020304" pitchFamily="18" charset="0"/>
                <a:cs typeface="Times New Roman" panose="02020603050405020304" pitchFamily="18" charset="0"/>
              </a:rPr>
              <a:t>Validate facts &amp; citations manually.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9335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16A1E-5EDB-C98F-BA56-3C4BB29DF271}"/>
              </a:ext>
            </a:extLst>
          </p:cNvPr>
          <p:cNvSpPr>
            <a:spLocks noGrp="1"/>
          </p:cNvSpPr>
          <p:nvPr>
            <p:ph type="title"/>
          </p:nvPr>
        </p:nvSpPr>
        <p:spPr/>
        <p:txBody>
          <a:bodyPr>
            <a:normAutofit/>
          </a:bodyPr>
          <a:lstStyle/>
          <a:p>
            <a:pPr algn="ctr"/>
            <a:r>
              <a:rPr lang="en-IN" sz="3600" dirty="0">
                <a:latin typeface="Times New Roman" panose="02020603050405020304" pitchFamily="18" charset="0"/>
                <a:cs typeface="Times New Roman" panose="02020603050405020304" pitchFamily="18" charset="0"/>
              </a:rPr>
              <a:t>🏷️ </a:t>
            </a:r>
            <a:r>
              <a:rPr lang="en-IN" sz="3600" b="1" dirty="0">
                <a:latin typeface="Times New Roman" panose="02020603050405020304" pitchFamily="18" charset="0"/>
                <a:cs typeface="Times New Roman" panose="02020603050405020304" pitchFamily="18" charset="0"/>
              </a:rPr>
              <a:t>Titles &amp; Keywords</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CAFA7F0-9B92-2940-55CF-FAC3890407C0}"/>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GPT can suggest multiple title options     choose one that is short, specific, and impactful.</a:t>
            </a:r>
          </a:p>
          <a:p>
            <a:r>
              <a:rPr lang="en-US" dirty="0">
                <a:latin typeface="Times New Roman" panose="02020603050405020304" pitchFamily="18" charset="0"/>
                <a:cs typeface="Times New Roman" panose="02020603050405020304" pitchFamily="18" charset="0"/>
              </a:rPr>
              <a:t>Ask GPT to generate 5-7 keywords. </a:t>
            </a:r>
          </a:p>
          <a:p>
            <a:pPr marL="0" indent="0">
              <a:buNone/>
            </a:pPr>
            <a:r>
              <a:rPr lang="en-IN" dirty="0"/>
              <a:t>👉 </a:t>
            </a:r>
            <a:r>
              <a:rPr lang="en-IN" dirty="0">
                <a:latin typeface="Times New Roman" panose="02020603050405020304" pitchFamily="18" charset="0"/>
                <a:cs typeface="Times New Roman" panose="02020603050405020304" pitchFamily="18" charset="0"/>
              </a:rPr>
              <a:t>Example prompt: </a:t>
            </a:r>
            <a:r>
              <a:rPr lang="en-US" i="1" dirty="0">
                <a:latin typeface="Times New Roman" panose="02020603050405020304" pitchFamily="18" charset="0"/>
                <a:cs typeface="Times New Roman" panose="02020603050405020304" pitchFamily="18" charset="0"/>
              </a:rPr>
              <a:t>“Suggest 6 keywords for a paper on deep learning in medical imaging.”</a:t>
            </a:r>
          </a:p>
          <a:p>
            <a:r>
              <a:rPr lang="en-US" dirty="0">
                <a:latin typeface="Times New Roman" panose="02020603050405020304" pitchFamily="18" charset="0"/>
                <a:cs typeface="Times New Roman" panose="02020603050405020304" pitchFamily="18" charset="0"/>
              </a:rPr>
              <a:t>Always cross-check: keywords should match standard indexing terms.</a:t>
            </a:r>
            <a:endParaRPr lang="en-IN" dirty="0">
              <a:latin typeface="Times New Roman" panose="02020603050405020304" pitchFamily="18" charset="0"/>
              <a:cs typeface="Times New Roman" panose="02020603050405020304" pitchFamily="18" charset="0"/>
            </a:endParaRPr>
          </a:p>
        </p:txBody>
      </p:sp>
      <p:cxnSp>
        <p:nvCxnSpPr>
          <p:cNvPr id="6" name="Straight Arrow Connector 5">
            <a:extLst>
              <a:ext uri="{FF2B5EF4-FFF2-40B4-BE49-F238E27FC236}">
                <a16:creationId xmlns:a16="http://schemas.microsoft.com/office/drawing/2014/main" id="{73D7593D-41A4-A107-477C-CA389E7F2752}"/>
              </a:ext>
            </a:extLst>
          </p:cNvPr>
          <p:cNvCxnSpPr/>
          <p:nvPr/>
        </p:nvCxnSpPr>
        <p:spPr>
          <a:xfrm>
            <a:off x="6665976" y="2093976"/>
            <a:ext cx="29260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07241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36FFA-4E8E-AB13-D812-7CFB67A4191F}"/>
              </a:ext>
            </a:extLst>
          </p:cNvPr>
          <p:cNvSpPr>
            <a:spLocks noGrp="1"/>
          </p:cNvSpPr>
          <p:nvPr>
            <p:ph type="title"/>
          </p:nvPr>
        </p:nvSpPr>
        <p:spPr/>
        <p:txBody>
          <a:bodyPr>
            <a:normAutofit/>
          </a:bodyPr>
          <a:lstStyle/>
          <a:p>
            <a:pPr algn="ctr"/>
            <a:r>
              <a:rPr lang="en-IN" sz="3600" dirty="0">
                <a:latin typeface="Times New Roman" panose="02020603050405020304" pitchFamily="18" charset="0"/>
                <a:cs typeface="Times New Roman" panose="02020603050405020304" pitchFamily="18" charset="0"/>
              </a:rPr>
              <a:t>⚖️ </a:t>
            </a:r>
            <a:r>
              <a:rPr lang="en-IN" sz="3600" b="1" dirty="0">
                <a:latin typeface="Times New Roman" panose="02020603050405020304" pitchFamily="18" charset="0"/>
                <a:cs typeface="Times New Roman" panose="02020603050405020304" pitchFamily="18" charset="0"/>
              </a:rPr>
              <a:t>Ethical Use &amp; Caution</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E998CCC-9CCF-D541-F2F4-A41C4B43E6FC}"/>
              </a:ext>
            </a:extLst>
          </p:cNvPr>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Do not copy-paste GPT outputs blindly.</a:t>
            </a:r>
          </a:p>
          <a:p>
            <a:pPr algn="just"/>
            <a:r>
              <a:rPr lang="en-US" dirty="0">
                <a:latin typeface="Times New Roman" panose="02020603050405020304" pitchFamily="18" charset="0"/>
                <a:cs typeface="Times New Roman" panose="02020603050405020304" pitchFamily="18" charset="0"/>
              </a:rPr>
              <a:t>Avoid plagiarism; check originality with plagiarism checkers. Use custom GPT - </a:t>
            </a:r>
            <a:r>
              <a:rPr lang="en-IN" b="1" dirty="0">
                <a:latin typeface="Times New Roman" panose="02020603050405020304" pitchFamily="18" charset="0"/>
                <a:cs typeface="Times New Roman" panose="02020603050405020304" pitchFamily="18" charset="0"/>
              </a:rPr>
              <a:t>Turnitin AI - Plagiarism Detector GPT</a:t>
            </a:r>
            <a:endParaRPr lang="en-US" b="1"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Remember: AI assist but does not replace academic judgement.</a:t>
            </a:r>
          </a:p>
          <a:p>
            <a:pPr algn="just"/>
            <a:r>
              <a:rPr lang="en-US" dirty="0">
                <a:latin typeface="Times New Roman" panose="02020603050405020304" pitchFamily="18" charset="0"/>
                <a:cs typeface="Times New Roman" panose="02020603050405020304" pitchFamily="18" charset="0"/>
              </a:rPr>
              <a:t>Compare your writing summaries in your own words after reading each paper.</a:t>
            </a:r>
          </a:p>
          <a:p>
            <a:pPr algn="just"/>
            <a:r>
              <a:rPr lang="en-US" dirty="0">
                <a:latin typeface="Times New Roman" panose="02020603050405020304" pitchFamily="18" charset="0"/>
                <a:cs typeface="Times New Roman" panose="02020603050405020304" pitchFamily="18" charset="0"/>
              </a:rPr>
              <a:t>Follow the journal’s citation strictly.  </a:t>
            </a:r>
            <a:endParaRPr lang="en-IN" dirty="0">
              <a:latin typeface="Times New Roman" panose="02020603050405020304" pitchFamily="18" charset="0"/>
              <a:cs typeface="Times New Roman" panose="02020603050405020304" pitchFamily="18" charset="0"/>
            </a:endParaRPr>
          </a:p>
        </p:txBody>
      </p:sp>
      <p:pic>
        <p:nvPicPr>
          <p:cNvPr id="1026" name="Picture 2" descr="medical writing ...">
            <a:extLst>
              <a:ext uri="{FF2B5EF4-FFF2-40B4-BE49-F238E27FC236}">
                <a16:creationId xmlns:a16="http://schemas.microsoft.com/office/drawing/2014/main" id="{1264D539-0486-49B4-C5A9-F8B5A10453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30768" y="4406104"/>
            <a:ext cx="2525902" cy="21905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996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A42FB9E-8AA7-45FB-9232-71FAF403A1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5A81EFF6-C80A-40EE-A1F6-7CBEE9E759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59771" y="1"/>
            <a:ext cx="2832229" cy="895350"/>
          </a:xfrm>
          <a:prstGeom prst="rect">
            <a:avLst/>
          </a:prstGeom>
        </p:spPr>
      </p:pic>
    </p:spTree>
    <p:extLst>
      <p:ext uri="{BB962C8B-B14F-4D97-AF65-F5344CB8AC3E}">
        <p14:creationId xmlns:p14="http://schemas.microsoft.com/office/powerpoint/2010/main" val="41854586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BD601-DC3D-D63E-2C5F-2B5CA0BE71B0}"/>
              </a:ext>
            </a:extLst>
          </p:cNvPr>
          <p:cNvSpPr>
            <a:spLocks noGrp="1"/>
          </p:cNvSpPr>
          <p:nvPr>
            <p:ph type="title"/>
          </p:nvPr>
        </p:nvSpPr>
        <p:spPr/>
        <p:txBody>
          <a:bodyPr>
            <a:normAutofit/>
          </a:bodyPr>
          <a:lstStyle/>
          <a:p>
            <a:pPr algn="ctr"/>
            <a:r>
              <a:rPr lang="en-US" sz="3600" b="1" dirty="0">
                <a:latin typeface="Times New Roman" panose="02020603050405020304" pitchFamily="18" charset="0"/>
                <a:cs typeface="Times New Roman" panose="02020603050405020304" pitchFamily="18" charset="0"/>
              </a:rPr>
              <a:t>Quiz-1</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E53EC59-938B-2ECA-467E-AD00A2607248}"/>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What is the </a:t>
            </a:r>
            <a:r>
              <a:rPr lang="en-US" b="1" dirty="0">
                <a:latin typeface="Times New Roman" panose="02020603050405020304" pitchFamily="18" charset="0"/>
                <a:cs typeface="Times New Roman" panose="02020603050405020304" pitchFamily="18" charset="0"/>
              </a:rPr>
              <a:t>main purpose of an abstract</a:t>
            </a:r>
            <a:r>
              <a:rPr lang="en-US" dirty="0">
                <a:latin typeface="Times New Roman" panose="02020603050405020304" pitchFamily="18" charset="0"/>
                <a:cs typeface="Times New Roman" panose="02020603050405020304" pitchFamily="18" charset="0"/>
              </a:rPr>
              <a:t> in a research paper?</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To provide keywords for indexing</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To summarize the entire paper in brief</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To list references used</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To make the paper look longer</a:t>
            </a:r>
          </a:p>
          <a:p>
            <a:endParaRPr lang="en-US" dirty="0"/>
          </a:p>
          <a:p>
            <a:pPr marL="0" indent="0">
              <a:buNone/>
            </a:pPr>
            <a:r>
              <a:rPr lang="en-US" b="1" dirty="0">
                <a:latin typeface="Times New Roman" panose="02020603050405020304" pitchFamily="18" charset="0"/>
                <a:cs typeface="Times New Roman" panose="02020603050405020304" pitchFamily="18" charset="0"/>
              </a:rPr>
              <a:t>Answer: b) To summarize the entire paper in brief</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Explanation: Abstracts highlight objectives, methods, findings, and conclusions concisely.</a:t>
            </a:r>
          </a:p>
          <a:p>
            <a:endParaRPr lang="en-IN" dirty="0"/>
          </a:p>
        </p:txBody>
      </p:sp>
    </p:spTree>
    <p:extLst>
      <p:ext uri="{BB962C8B-B14F-4D97-AF65-F5344CB8AC3E}">
        <p14:creationId xmlns:p14="http://schemas.microsoft.com/office/powerpoint/2010/main" val="1393679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5D7EA-8CF8-B058-897B-6149DD2F2A03}"/>
              </a:ext>
            </a:extLst>
          </p:cNvPr>
          <p:cNvSpPr>
            <a:spLocks noGrp="1"/>
          </p:cNvSpPr>
          <p:nvPr>
            <p:ph type="title"/>
          </p:nvPr>
        </p:nvSpPr>
        <p:spPr>
          <a:xfrm>
            <a:off x="838200" y="201169"/>
            <a:ext cx="10515600" cy="832104"/>
          </a:xfrm>
        </p:spPr>
        <p:txBody>
          <a:bodyPr>
            <a:normAutofit/>
          </a:bodyPr>
          <a:lstStyle/>
          <a:p>
            <a:pPr algn="ctr"/>
            <a:r>
              <a:rPr lang="en-US" sz="3600" b="1" dirty="0">
                <a:latin typeface="Times New Roman" panose="02020603050405020304" pitchFamily="18" charset="0"/>
                <a:cs typeface="Times New Roman" panose="02020603050405020304" pitchFamily="18" charset="0"/>
              </a:rPr>
              <a:t>Session11: AI as Research Assistant </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2971DD6-FBC4-7E0C-501C-B24DC5F0C86E}"/>
              </a:ext>
            </a:extLst>
          </p:cNvPr>
          <p:cNvSpPr>
            <a:spLocks noGrp="1"/>
          </p:cNvSpPr>
          <p:nvPr>
            <p:ph idx="1"/>
          </p:nvPr>
        </p:nvSpPr>
        <p:spPr>
          <a:xfrm>
            <a:off x="838200" y="1170432"/>
            <a:ext cx="10515600" cy="5212080"/>
          </a:xfrm>
        </p:spPr>
        <p:txBody>
          <a:bodyPr>
            <a:normAutofit/>
          </a:bodyPr>
          <a:lstStyle/>
          <a:p>
            <a:pPr algn="just"/>
            <a:r>
              <a:rPr lang="en-US" sz="2400" dirty="0">
                <a:latin typeface="Times New Roman" panose="02020603050405020304" pitchFamily="18" charset="0"/>
                <a:cs typeface="Times New Roman" panose="02020603050405020304" pitchFamily="18" charset="0"/>
              </a:rPr>
              <a:t>AI is becoming a powerful companion in research, helping faculty and scholars save time and effort. Instead of spending hours searching, summarizing, and drafting, AI tools can assist at every stage of the research process from generating ideas to preparing a final draft.</a:t>
            </a:r>
          </a:p>
          <a:p>
            <a:pPr algn="just"/>
            <a:r>
              <a:rPr lang="en-US" sz="2400" dirty="0">
                <a:latin typeface="Times New Roman" panose="02020603050405020304" pitchFamily="18" charset="0"/>
                <a:cs typeface="Times New Roman" panose="02020603050405020304" pitchFamily="18" charset="0"/>
              </a:rPr>
              <a:t>However, there are also </a:t>
            </a:r>
            <a:r>
              <a:rPr lang="en-US" sz="2400" b="1" dirty="0">
                <a:latin typeface="Times New Roman" panose="02020603050405020304" pitchFamily="18" charset="0"/>
                <a:cs typeface="Times New Roman" panose="02020603050405020304" pitchFamily="18" charset="0"/>
              </a:rPr>
              <a:t>limitations</a:t>
            </a:r>
            <a:r>
              <a:rPr lang="en-US" sz="2400" dirty="0">
                <a:latin typeface="Times New Roman" panose="02020603050405020304" pitchFamily="18" charset="0"/>
                <a:cs typeface="Times New Roman" panose="02020603050405020304" pitchFamily="18" charset="0"/>
              </a:rPr>
              <a:t>. Some tools may produce inaccurate or fake citations, and over-reliance on AI can reduce critical thinking. </a:t>
            </a:r>
          </a:p>
          <a:p>
            <a:pPr algn="just"/>
            <a:r>
              <a:rPr lang="en-US" sz="2400" dirty="0">
                <a:latin typeface="Times New Roman" panose="02020603050405020304" pitchFamily="18" charset="0"/>
                <a:cs typeface="Times New Roman" panose="02020603050405020304" pitchFamily="18" charset="0"/>
              </a:rPr>
              <a:t>Popular </a:t>
            </a:r>
            <a:r>
              <a:rPr lang="en-US" sz="2400" b="1" dirty="0">
                <a:latin typeface="Times New Roman" panose="02020603050405020304" pitchFamily="18" charset="0"/>
                <a:cs typeface="Times New Roman" panose="02020603050405020304" pitchFamily="18" charset="0"/>
              </a:rPr>
              <a:t>tools</a:t>
            </a:r>
            <a:r>
              <a:rPr lang="en-US" sz="2400" dirty="0">
                <a:latin typeface="Times New Roman" panose="02020603050405020304" pitchFamily="18" charset="0"/>
                <a:cs typeface="Times New Roman" panose="02020603050405020304" pitchFamily="18" charset="0"/>
              </a:rPr>
              <a:t> include </a:t>
            </a:r>
            <a:r>
              <a:rPr lang="en-US" sz="2400" i="1" dirty="0">
                <a:latin typeface="Times New Roman" panose="02020603050405020304" pitchFamily="18" charset="0"/>
                <a:cs typeface="Times New Roman" panose="02020603050405020304" pitchFamily="18" charset="0"/>
              </a:rPr>
              <a:t>Scispace</a:t>
            </a:r>
            <a:r>
              <a:rPr lang="en-US" sz="2400" dirty="0">
                <a:latin typeface="Times New Roman" panose="02020603050405020304" pitchFamily="18" charset="0"/>
                <a:cs typeface="Times New Roman" panose="02020603050405020304" pitchFamily="18" charset="0"/>
              </a:rPr>
              <a:t> for summarizing research articles, </a:t>
            </a:r>
            <a:r>
              <a:rPr lang="en-US" sz="2400" i="1" dirty="0">
                <a:latin typeface="Times New Roman" panose="02020603050405020304" pitchFamily="18" charset="0"/>
                <a:cs typeface="Times New Roman" panose="02020603050405020304" pitchFamily="18" charset="0"/>
              </a:rPr>
              <a:t>Paperpal</a:t>
            </a:r>
            <a:r>
              <a:rPr lang="en-US" sz="2400" dirty="0">
                <a:latin typeface="Times New Roman" panose="02020603050405020304" pitchFamily="18" charset="0"/>
                <a:cs typeface="Times New Roman" panose="02020603050405020304" pitchFamily="18" charset="0"/>
              </a:rPr>
              <a:t> for academic writing improvement, </a:t>
            </a:r>
            <a:r>
              <a:rPr lang="en-US" sz="2400" i="1" dirty="0">
                <a:latin typeface="Times New Roman" panose="02020603050405020304" pitchFamily="18" charset="0"/>
                <a:cs typeface="Times New Roman" panose="02020603050405020304" pitchFamily="18" charset="0"/>
              </a:rPr>
              <a:t>Google Scholar</a:t>
            </a:r>
            <a:r>
              <a:rPr lang="en-US" sz="2400" dirty="0">
                <a:latin typeface="Times New Roman" panose="02020603050405020304" pitchFamily="18" charset="0"/>
                <a:cs typeface="Times New Roman" panose="02020603050405020304" pitchFamily="18" charset="0"/>
              </a:rPr>
              <a:t> for reference search, and </a:t>
            </a:r>
            <a:r>
              <a:rPr lang="en-US" sz="2400" i="1" dirty="0">
                <a:latin typeface="Times New Roman" panose="02020603050405020304" pitchFamily="18" charset="0"/>
                <a:cs typeface="Times New Roman" panose="02020603050405020304" pitchFamily="18" charset="0"/>
              </a:rPr>
              <a:t>DBLP</a:t>
            </a:r>
            <a:r>
              <a:rPr lang="en-US" sz="2400" dirty="0">
                <a:latin typeface="Times New Roman" panose="02020603050405020304" pitchFamily="18" charset="0"/>
                <a:cs typeface="Times New Roman" panose="02020603050405020304" pitchFamily="18" charset="0"/>
              </a:rPr>
              <a:t> for computer science bibliographies.</a:t>
            </a:r>
          </a:p>
          <a:p>
            <a:pPr marL="0" indent="0" algn="just">
              <a:buNone/>
            </a:pPr>
            <a:endParaRPr lang="en-US" sz="2400" b="1" dirty="0"/>
          </a:p>
          <a:p>
            <a:pPr marL="0" indent="0" algn="just">
              <a:buNone/>
            </a:pPr>
            <a:r>
              <a:rPr lang="en-US" sz="2400" b="1" dirty="0"/>
              <a:t> </a:t>
            </a:r>
            <a:r>
              <a:rPr lang="en-US" sz="2400" b="1" dirty="0">
                <a:latin typeface="Times New Roman" panose="02020603050405020304" pitchFamily="18" charset="0"/>
                <a:cs typeface="Times New Roman" panose="02020603050405020304" pitchFamily="18" charset="0"/>
              </a:rPr>
              <a:t>Learning Objective</a:t>
            </a:r>
          </a:p>
          <a:p>
            <a:pPr algn="just"/>
            <a:r>
              <a:rPr lang="en-US" sz="2400" dirty="0">
                <a:latin typeface="Times New Roman" panose="02020603050405020304" pitchFamily="18" charset="0"/>
                <a:cs typeface="Times New Roman" panose="02020603050405020304" pitchFamily="18" charset="0"/>
              </a:rPr>
              <a:t>Understand how AI tools can support the </a:t>
            </a:r>
            <a:r>
              <a:rPr lang="en-US" sz="2400" b="1" dirty="0">
                <a:latin typeface="Times New Roman" panose="02020603050405020304" pitchFamily="18" charset="0"/>
                <a:cs typeface="Times New Roman" panose="02020603050405020304" pitchFamily="18" charset="0"/>
              </a:rPr>
              <a:t>research process</a:t>
            </a:r>
            <a:r>
              <a:rPr lang="en-US" sz="2400" dirty="0">
                <a:latin typeface="Times New Roman" panose="02020603050405020304" pitchFamily="18" charset="0"/>
                <a:cs typeface="Times New Roman" panose="02020603050405020304" pitchFamily="18" charset="0"/>
              </a:rPr>
              <a:t> from idea generation to literature review, drafting, and journal discovery.</a:t>
            </a:r>
          </a:p>
          <a:p>
            <a:pPr marL="0" indent="0">
              <a:buNone/>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00127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99C74-DC5A-A6AE-FEA3-F6E9F9053AAD}"/>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Quiz-2</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D8C92D0-299B-5BA8-4069-DE4EE3689423}"/>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Which of these tools is BEST suited for </a:t>
            </a:r>
            <a:r>
              <a:rPr lang="en-US" b="1" dirty="0">
                <a:latin typeface="Times New Roman" panose="02020603050405020304" pitchFamily="18" charset="0"/>
                <a:cs typeface="Times New Roman" panose="02020603050405020304" pitchFamily="18" charset="0"/>
              </a:rPr>
              <a:t>checking AI-generated content score</a:t>
            </a:r>
            <a:r>
              <a:rPr lang="en-US" dirty="0">
                <a:latin typeface="Times New Roman" panose="02020603050405020304" pitchFamily="18" charset="0"/>
                <a:cs typeface="Times New Roman" panose="02020603050405020304" pitchFamily="18" charset="0"/>
              </a:rPr>
              <a: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Scispace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ZeroGPT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Paperpal</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Google Scholar</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b) ZeroGPT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Explanation: ZeroGPT (or GPTZero) is designed to detect AI-generated text.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7039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788BB-7D22-BD95-1BE9-FD790777BB6A}"/>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Quiz-3</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2B56120-0390-A480-5F82-DBD308638279}"/>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When generating </a:t>
            </a:r>
            <a:r>
              <a:rPr lang="en-US" b="1" dirty="0">
                <a:latin typeface="Times New Roman" panose="02020603050405020304" pitchFamily="18" charset="0"/>
                <a:cs typeface="Times New Roman" panose="02020603050405020304" pitchFamily="18" charset="0"/>
              </a:rPr>
              <a:t>keywords</a:t>
            </a:r>
            <a:r>
              <a:rPr lang="en-US" dirty="0">
                <a:latin typeface="Times New Roman" panose="02020603050405020304" pitchFamily="18" charset="0"/>
                <a:cs typeface="Times New Roman" panose="02020603050405020304" pitchFamily="18" charset="0"/>
              </a:rPr>
              <a:t> using GPT, what should you ensure?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They are very broad (e.g., “technology,” “science”)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They match standard terms used in the research field</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They are unrelated to the abstract for variety</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They are at least 20 words long</a:t>
            </a:r>
          </a:p>
          <a:p>
            <a:endParaRPr lang="en-IN"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b) They match standard terms used in the research field</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Explanation: Keywords should reflect </a:t>
            </a:r>
            <a:r>
              <a:rPr lang="en-US" b="1" dirty="0">
                <a:latin typeface="Times New Roman" panose="02020603050405020304" pitchFamily="18" charset="0"/>
                <a:cs typeface="Times New Roman" panose="02020603050405020304" pitchFamily="18" charset="0"/>
              </a:rPr>
              <a:t>discipline-specific vocabulary</a:t>
            </a:r>
            <a:r>
              <a:rPr lang="en-US" dirty="0">
                <a:latin typeface="Times New Roman" panose="02020603050405020304" pitchFamily="18" charset="0"/>
                <a:cs typeface="Times New Roman" panose="02020603050405020304" pitchFamily="18" charset="0"/>
              </a:rPr>
              <a:t> for indexing in databases.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1251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CC6B7-1126-D919-1064-A19A33AF57D1}"/>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Quiz-4</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B71C716-4A20-BB47-7EE0-A6D35A07D51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Which step is MOST important after generating an abstract with GPT?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Submitting it directly to a journal</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Humanizing and refining it for accuracy and originality</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Removing all technical details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Replacing it with another AI-generated abstract</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b) Humanizing and refining it for accuracy and originality</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Explanation: AI drafts are starting points; final abstracts must be reviewed for originality and correctness.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9836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7B71C-6A00-9EF4-77DA-454D7018FCEC}"/>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Quiz-5</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0B6A516-8EC0-A82E-92B5-2D0B183D5CF0}"/>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Which tool is primarily used for </a:t>
            </a:r>
            <a:r>
              <a:rPr lang="en-US" b="1" dirty="0">
                <a:latin typeface="Times New Roman" panose="02020603050405020304" pitchFamily="18" charset="0"/>
                <a:cs typeface="Times New Roman" panose="02020603050405020304" pitchFamily="18" charset="0"/>
              </a:rPr>
              <a:t>paraphrasing and refining AI-generated text</a:t>
            </a:r>
            <a:r>
              <a:rPr lang="en-US" dirty="0">
                <a:latin typeface="Times New Roman" panose="02020603050405020304" pitchFamily="18" charset="0"/>
                <a:cs typeface="Times New Roman" panose="02020603050405020304" pitchFamily="18" charset="0"/>
              </a:rPr>
              <a: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Quillbot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DBLP</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Google Scholar</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Elsevier Journal Finder</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a) Quillbot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Explanation: Quillbot is widely used to rephrase sentences and improve writing clarity.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5653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8936F-8977-11EE-9382-7E56A82835E0}"/>
              </a:ext>
            </a:extLst>
          </p:cNvPr>
          <p:cNvSpPr>
            <a:spLocks noGrp="1"/>
          </p:cNvSpPr>
          <p:nvPr>
            <p:ph type="title"/>
          </p:nvPr>
        </p:nvSpPr>
        <p:spPr>
          <a:xfrm>
            <a:off x="51335" y="471637"/>
            <a:ext cx="11733195" cy="808523"/>
          </a:xfrm>
        </p:spPr>
        <p:txBody>
          <a:bodyPr>
            <a:noAutofit/>
          </a:bodyPr>
          <a:lstStyle/>
          <a:p>
            <a:pPr algn="ctr"/>
            <a:r>
              <a:rPr lang="en-US" sz="3600" b="1" dirty="0">
                <a:latin typeface="Times New Roman" panose="02020603050405020304" pitchFamily="18" charset="0"/>
                <a:cs typeface="Times New Roman" panose="02020603050405020304" pitchFamily="18" charset="0"/>
              </a:rPr>
              <a:t>Session 13 – Journal Discovery Tools (GPT + Elsevier + Springer)</a:t>
            </a:r>
            <a:br>
              <a:rPr lang="en-US" sz="3600" b="1" dirty="0">
                <a:latin typeface="Times New Roman" panose="02020603050405020304" pitchFamily="18" charset="0"/>
                <a:cs typeface="Times New Roman" panose="02020603050405020304" pitchFamily="18" charset="0"/>
              </a:rPr>
            </a:b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E80CF04-C8AE-28DA-05E3-4B2EEFABF4BA}"/>
              </a:ext>
            </a:extLst>
          </p:cNvPr>
          <p:cNvSpPr>
            <a:spLocks noGrp="1"/>
          </p:cNvSpPr>
          <p:nvPr>
            <p:ph idx="1"/>
          </p:nvPr>
        </p:nvSpPr>
        <p:spPr>
          <a:xfrm>
            <a:off x="838200" y="1395662"/>
            <a:ext cx="10515600" cy="5462338"/>
          </a:xfrm>
        </p:spPr>
        <p:txBody>
          <a:bodyPr>
            <a:noAutofit/>
          </a:bodyPr>
          <a:lstStyle/>
          <a:p>
            <a:pPr algn="just"/>
            <a:r>
              <a:rPr lang="en-US" sz="2600" dirty="0">
                <a:latin typeface="Times New Roman" panose="02020603050405020304" pitchFamily="18" charset="0"/>
                <a:cs typeface="Times New Roman" panose="02020603050405020304" pitchFamily="18" charset="0"/>
              </a:rPr>
              <a:t>This session focuses on how AI-powered tools like </a:t>
            </a:r>
            <a:r>
              <a:rPr lang="en-US" sz="2600" b="1" dirty="0">
                <a:latin typeface="Times New Roman" panose="02020603050405020304" pitchFamily="18" charset="0"/>
                <a:cs typeface="Times New Roman" panose="02020603050405020304" pitchFamily="18" charset="0"/>
              </a:rPr>
              <a:t>Elsevier Journal Finder, Springer Journal Suggester, and Google Scholar</a:t>
            </a:r>
            <a:r>
              <a:rPr lang="en-US" sz="2600" dirty="0">
                <a:latin typeface="Times New Roman" panose="02020603050405020304" pitchFamily="18" charset="0"/>
                <a:cs typeface="Times New Roman" panose="02020603050405020304" pitchFamily="18" charset="0"/>
              </a:rPr>
              <a:t> can guide researchers in selecting the most suitable journals for their manuscripts. </a:t>
            </a:r>
          </a:p>
          <a:p>
            <a:pPr algn="just"/>
            <a:r>
              <a:rPr lang="en-US" sz="2600" dirty="0">
                <a:latin typeface="Times New Roman" panose="02020603050405020304" pitchFamily="18" charset="0"/>
                <a:cs typeface="Times New Roman" panose="02020603050405020304" pitchFamily="18" charset="0"/>
              </a:rPr>
              <a:t>Correct journal selection ensures wider visibility, better audience reach, and higher chances of acceptance. Faculty will explore how to match their research scope with journal requirements, avoid predatory journals, and cross-check indexing for credibility. A hands-on exercise will help participants practice using these tools with their own abstracts.</a:t>
            </a:r>
          </a:p>
          <a:p>
            <a:pPr marL="0" indent="0" algn="just">
              <a:buNone/>
            </a:pPr>
            <a:endParaRPr lang="en-US" sz="2600" b="1" dirty="0">
              <a:latin typeface="Times New Roman" panose="02020603050405020304" pitchFamily="18" charset="0"/>
              <a:cs typeface="Times New Roman" panose="02020603050405020304" pitchFamily="18" charset="0"/>
            </a:endParaRPr>
          </a:p>
          <a:p>
            <a:pPr marL="0" indent="0" algn="just">
              <a:buNone/>
            </a:pPr>
            <a:r>
              <a:rPr lang="en-US" sz="2600" b="1" dirty="0">
                <a:latin typeface="Times New Roman" panose="02020603050405020304" pitchFamily="18" charset="0"/>
                <a:cs typeface="Times New Roman" panose="02020603050405020304" pitchFamily="18" charset="0"/>
              </a:rPr>
              <a:t>🎯Learning Objective</a:t>
            </a:r>
          </a:p>
          <a:p>
            <a:pPr algn="just"/>
            <a:r>
              <a:rPr lang="en-US" sz="2600" dirty="0">
                <a:latin typeface="Times New Roman" panose="02020603050405020304" pitchFamily="18" charset="0"/>
                <a:cs typeface="Times New Roman" panose="02020603050405020304" pitchFamily="18" charset="0"/>
              </a:rPr>
              <a:t>To learn how AI-powered journal discovery tools help researchers </a:t>
            </a:r>
            <a:r>
              <a:rPr lang="en-US" sz="2600" b="1" dirty="0">
                <a:latin typeface="Times New Roman" panose="02020603050405020304" pitchFamily="18" charset="0"/>
                <a:cs typeface="Times New Roman" panose="02020603050405020304" pitchFamily="18" charset="0"/>
              </a:rPr>
              <a:t>find the right journals</a:t>
            </a:r>
            <a:r>
              <a:rPr lang="en-US" sz="2600" dirty="0">
                <a:latin typeface="Times New Roman" panose="02020603050405020304" pitchFamily="18" charset="0"/>
                <a:cs typeface="Times New Roman" panose="02020603050405020304" pitchFamily="18" charset="0"/>
              </a:rPr>
              <a:t> for their work, ensuring higher acceptance chances and wider visibility.</a:t>
            </a:r>
          </a:p>
          <a:p>
            <a:endParaRPr lang="en-IN" sz="2600" dirty="0"/>
          </a:p>
        </p:txBody>
      </p:sp>
    </p:spTree>
    <p:extLst>
      <p:ext uri="{BB962C8B-B14F-4D97-AF65-F5344CB8AC3E}">
        <p14:creationId xmlns:p14="http://schemas.microsoft.com/office/powerpoint/2010/main" val="10588768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B1873-5698-8087-AFBE-FD11788FA945}"/>
              </a:ext>
            </a:extLst>
          </p:cNvPr>
          <p:cNvSpPr>
            <a:spLocks noGrp="1"/>
          </p:cNvSpPr>
          <p:nvPr>
            <p:ph type="title"/>
          </p:nvPr>
        </p:nvSpPr>
        <p:spPr>
          <a:xfrm>
            <a:off x="838200" y="365125"/>
            <a:ext cx="10515600" cy="640715"/>
          </a:xfrm>
        </p:spPr>
        <p:txBody>
          <a:bodyPr>
            <a:normAutofit/>
          </a:bodyPr>
          <a:lstStyle/>
          <a:p>
            <a:pPr algn="ctr"/>
            <a:r>
              <a:rPr lang="en-US" sz="3600" b="1" dirty="0">
                <a:latin typeface="Times New Roman" panose="02020603050405020304" pitchFamily="18" charset="0"/>
                <a:cs typeface="Times New Roman" panose="02020603050405020304" pitchFamily="18" charset="0"/>
              </a:rPr>
              <a:t>🛠️ Tools for Journal Discovery</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350D9D2-8C2E-4F2E-4A2D-9432DD429209}"/>
              </a:ext>
            </a:extLst>
          </p:cNvPr>
          <p:cNvSpPr>
            <a:spLocks noGrp="1"/>
          </p:cNvSpPr>
          <p:nvPr>
            <p:ph idx="1"/>
          </p:nvPr>
        </p:nvSpPr>
        <p:spPr>
          <a:xfrm>
            <a:off x="838200" y="1197864"/>
            <a:ext cx="10515600" cy="4979099"/>
          </a:xfrm>
        </p:spPr>
        <p:txBody>
          <a:bodyPr/>
          <a:lstStyle/>
          <a:p>
            <a:r>
              <a:rPr lang="en-US" b="1" dirty="0">
                <a:latin typeface="Times New Roman" panose="02020603050405020304" pitchFamily="18" charset="0"/>
                <a:cs typeface="Times New Roman" panose="02020603050405020304" pitchFamily="18" charset="0"/>
              </a:rPr>
              <a:t>Elsevier Journal Finder </a:t>
            </a:r>
            <a:r>
              <a:rPr lang="en-US" dirty="0">
                <a:latin typeface="Times New Roman" panose="02020603050405020304" pitchFamily="18" charset="0"/>
                <a:cs typeface="Times New Roman" panose="02020603050405020304" pitchFamily="18" charset="0"/>
              </a:rPr>
              <a:t>– Suggests journal based on title/abstract.</a:t>
            </a:r>
          </a:p>
          <a:p>
            <a:r>
              <a:rPr lang="en-US" b="1" dirty="0">
                <a:latin typeface="Times New Roman" panose="02020603050405020304" pitchFamily="18" charset="0"/>
                <a:cs typeface="Times New Roman" panose="02020603050405020304" pitchFamily="18" charset="0"/>
              </a:rPr>
              <a:t>Springer Journal Suggester </a:t>
            </a:r>
            <a:r>
              <a:rPr lang="en-US" dirty="0">
                <a:latin typeface="Times New Roman" panose="02020603050405020304" pitchFamily="18" charset="0"/>
                <a:cs typeface="Times New Roman" panose="02020603050405020304" pitchFamily="18" charset="0"/>
              </a:rPr>
              <a:t>– Matches manuscript with Springer journals.</a:t>
            </a:r>
          </a:p>
          <a:p>
            <a:r>
              <a:rPr lang="en-US" b="1" dirty="0">
                <a:latin typeface="Times New Roman" panose="02020603050405020304" pitchFamily="18" charset="0"/>
                <a:cs typeface="Times New Roman" panose="02020603050405020304" pitchFamily="18" charset="0"/>
              </a:rPr>
              <a:t>Google Scholar </a:t>
            </a:r>
            <a:r>
              <a:rPr lang="en-US" dirty="0">
                <a:latin typeface="Times New Roman" panose="02020603050405020304" pitchFamily="18" charset="0"/>
                <a:cs typeface="Times New Roman" panose="02020603050405020304" pitchFamily="18" charset="0"/>
              </a:rPr>
              <a:t>– Cross-checks scope &amp; indexing.</a:t>
            </a:r>
          </a:p>
          <a:p>
            <a:r>
              <a:rPr lang="en-US" b="1" dirty="0">
                <a:latin typeface="Times New Roman" panose="02020603050405020304" pitchFamily="18" charset="0"/>
                <a:cs typeface="Times New Roman" panose="02020603050405020304" pitchFamily="18" charset="0"/>
              </a:rPr>
              <a:t>GPT/Scispace </a:t>
            </a:r>
            <a:r>
              <a:rPr lang="en-US" dirty="0">
                <a:latin typeface="Times New Roman" panose="02020603050405020304" pitchFamily="18" charset="0"/>
                <a:cs typeface="Times New Roman" panose="02020603050405020304" pitchFamily="18" charset="0"/>
              </a:rPr>
              <a:t>– Quick suggestions, but must be verified with databases.</a:t>
            </a:r>
          </a:p>
          <a:p>
            <a:r>
              <a:rPr lang="en-US" b="1" dirty="0">
                <a:latin typeface="Times New Roman" panose="02020603050405020304" pitchFamily="18" charset="0"/>
                <a:cs typeface="Times New Roman" panose="02020603050405020304" pitchFamily="18" charset="0"/>
              </a:rPr>
              <a:t>Scholar GPT </a:t>
            </a:r>
            <a:r>
              <a:rPr lang="en-US" dirty="0">
                <a:latin typeface="Times New Roman" panose="02020603050405020304" pitchFamily="18" charset="0"/>
                <a:cs typeface="Times New Roman" panose="02020603050405020304" pitchFamily="18" charset="0"/>
              </a:rPr>
              <a:t>– Academic Journal Article Finder</a:t>
            </a:r>
          </a:p>
          <a:p>
            <a:pPr marL="0" indent="0">
              <a:buNone/>
            </a:pPr>
            <a:br>
              <a:rPr lang="en-US" dirty="0"/>
            </a:br>
            <a:endParaRPr lang="en-IN" dirty="0">
              <a:latin typeface="Times New Roman" panose="02020603050405020304" pitchFamily="18" charset="0"/>
              <a:cs typeface="Times New Roman" panose="02020603050405020304" pitchFamily="18" charset="0"/>
            </a:endParaRPr>
          </a:p>
        </p:txBody>
      </p:sp>
      <p:pic>
        <p:nvPicPr>
          <p:cNvPr id="3074" name="Picture 2" descr="The University of Illinois System ...">
            <a:extLst>
              <a:ext uri="{FF2B5EF4-FFF2-40B4-BE49-F238E27FC236}">
                <a16:creationId xmlns:a16="http://schemas.microsoft.com/office/drawing/2014/main" id="{17003D89-0B1C-F3A8-468E-56DA384BBE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006" y="4935666"/>
            <a:ext cx="2602028" cy="130101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Top 10 Journals in Springer">
            <a:extLst>
              <a:ext uri="{FF2B5EF4-FFF2-40B4-BE49-F238E27FC236}">
                <a16:creationId xmlns:a16="http://schemas.microsoft.com/office/drawing/2014/main" id="{DF4E6B12-5919-8C63-915F-4365D0B504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12707" y="4982678"/>
            <a:ext cx="1872916" cy="120699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What is Google Scholar - Definition ...">
            <a:extLst>
              <a:ext uri="{FF2B5EF4-FFF2-40B4-BE49-F238E27FC236}">
                <a16:creationId xmlns:a16="http://schemas.microsoft.com/office/drawing/2014/main" id="{B9DEC3AF-30CD-2113-6315-CF9F89B5E5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32135" y="4856899"/>
            <a:ext cx="2981325" cy="1533525"/>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Scispace Reviews | Read Customer ...">
            <a:extLst>
              <a:ext uri="{FF2B5EF4-FFF2-40B4-BE49-F238E27FC236}">
                <a16:creationId xmlns:a16="http://schemas.microsoft.com/office/drawing/2014/main" id="{39D51731-C52F-8FFD-6F5E-0A4DE3E5132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95762" y="4844624"/>
            <a:ext cx="1367591" cy="1367591"/>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ChatGPT - Wikipedia">
            <a:extLst>
              <a:ext uri="{FF2B5EF4-FFF2-40B4-BE49-F238E27FC236}">
                <a16:creationId xmlns:a16="http://schemas.microsoft.com/office/drawing/2014/main" id="{F653824B-6AD8-6E90-4216-4B960CC81E0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343697" y="4814416"/>
            <a:ext cx="1392405" cy="13924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73299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AE76B-BA2B-3316-47AA-D9CEB15A4160}"/>
              </a:ext>
            </a:extLst>
          </p:cNvPr>
          <p:cNvSpPr>
            <a:spLocks noGrp="1"/>
          </p:cNvSpPr>
          <p:nvPr>
            <p:ph type="title"/>
          </p:nvPr>
        </p:nvSpPr>
        <p:spPr>
          <a:xfrm>
            <a:off x="1022668" y="237109"/>
            <a:ext cx="1181036" cy="823913"/>
          </a:xfrm>
        </p:spPr>
        <p:txBody>
          <a:bodyPr>
            <a:normAutofit fontScale="90000"/>
          </a:bodyPr>
          <a:lstStyle/>
          <a:p>
            <a:pPr algn="ctr"/>
            <a:br>
              <a:rPr lang="en-US" sz="3600" b="1" dirty="0">
                <a:latin typeface="Times New Roman" panose="02020603050405020304" pitchFamily="18" charset="0"/>
                <a:cs typeface="Times New Roman" panose="02020603050405020304" pitchFamily="18" charset="0"/>
              </a:rPr>
            </a:br>
            <a:endParaRPr lang="en-IN" sz="3600" b="1" dirty="0">
              <a:latin typeface="Times New Roman" panose="02020603050405020304" pitchFamily="18" charset="0"/>
              <a:cs typeface="Times New Roman" panose="02020603050405020304" pitchFamily="18" charset="0"/>
            </a:endParaRPr>
          </a:p>
        </p:txBody>
      </p:sp>
      <p:sp>
        <p:nvSpPr>
          <p:cNvPr id="6" name="Text Placeholder 5">
            <a:extLst>
              <a:ext uri="{FF2B5EF4-FFF2-40B4-BE49-F238E27FC236}">
                <a16:creationId xmlns:a16="http://schemas.microsoft.com/office/drawing/2014/main" id="{3B6E34E0-5BF3-D70C-3452-A10857C3A0D4}"/>
              </a:ext>
            </a:extLst>
          </p:cNvPr>
          <p:cNvSpPr>
            <a:spLocks noGrp="1"/>
          </p:cNvSpPr>
          <p:nvPr>
            <p:ph type="body" idx="1"/>
          </p:nvPr>
        </p:nvSpPr>
        <p:spPr>
          <a:xfrm>
            <a:off x="836612" y="949961"/>
            <a:ext cx="5157787" cy="823912"/>
          </a:xfrm>
        </p:spPr>
        <p:txBody>
          <a:bodyPr>
            <a:normAutofit lnSpcReduction="10000"/>
          </a:bodyPr>
          <a:lstStyle/>
          <a:p>
            <a:r>
              <a:rPr lang="en-US" sz="2800" dirty="0">
                <a:latin typeface="Times New Roman" panose="02020603050405020304" pitchFamily="18" charset="0"/>
                <a:cs typeface="Times New Roman" panose="02020603050405020304" pitchFamily="18" charset="0"/>
              </a:rPr>
              <a:t>⚠️ Common Mistakes in Journal Selection </a:t>
            </a:r>
            <a:endParaRPr lang="en-IN" sz="2800" dirty="0">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21355114-F453-92A8-2830-EF67BCB4EB78}"/>
              </a:ext>
            </a:extLst>
          </p:cNvPr>
          <p:cNvSpPr>
            <a:spLocks noGrp="1"/>
          </p:cNvSpPr>
          <p:nvPr>
            <p:ph sz="half" idx="2"/>
          </p:nvPr>
        </p:nvSpPr>
        <p:spPr>
          <a:xfrm>
            <a:off x="836612" y="2104579"/>
            <a:ext cx="5157787" cy="3684588"/>
          </a:xfrm>
        </p:spPr>
        <p:txBody>
          <a:bodyPr/>
          <a:lstStyle/>
          <a:p>
            <a:r>
              <a:rPr lang="en-US" sz="2600" dirty="0">
                <a:latin typeface="Times New Roman" panose="02020603050405020304" pitchFamily="18" charset="0"/>
                <a:cs typeface="Times New Roman" panose="02020603050405020304" pitchFamily="18" charset="0"/>
              </a:rPr>
              <a:t>Choosing based only on impact factor.</a:t>
            </a:r>
          </a:p>
          <a:p>
            <a:r>
              <a:rPr lang="en-US" sz="2600" dirty="0">
                <a:latin typeface="Times New Roman" panose="02020603050405020304" pitchFamily="18" charset="0"/>
                <a:cs typeface="Times New Roman" panose="02020603050405020304" pitchFamily="18" charset="0"/>
              </a:rPr>
              <a:t>Ignoring scope mismatch.</a:t>
            </a:r>
          </a:p>
          <a:p>
            <a:r>
              <a:rPr lang="en-US" sz="2600" dirty="0">
                <a:latin typeface="Times New Roman" panose="02020603050405020304" pitchFamily="18" charset="0"/>
                <a:cs typeface="Times New Roman" panose="02020603050405020304" pitchFamily="18" charset="0"/>
              </a:rPr>
              <a:t>Not verifying predator journals.</a:t>
            </a:r>
          </a:p>
          <a:p>
            <a:r>
              <a:rPr lang="en-US" sz="2600" dirty="0">
                <a:latin typeface="Times New Roman" panose="02020603050405020304" pitchFamily="18" charset="0"/>
                <a:cs typeface="Times New Roman" panose="02020603050405020304" pitchFamily="18" charset="0"/>
              </a:rPr>
              <a:t>Overlooking submission guidelines. </a:t>
            </a:r>
            <a:endParaRPr lang="en-IN" sz="2600" dirty="0">
              <a:latin typeface="Times New Roman" panose="02020603050405020304" pitchFamily="18" charset="0"/>
              <a:cs typeface="Times New Roman" panose="02020603050405020304" pitchFamily="18" charset="0"/>
            </a:endParaRPr>
          </a:p>
          <a:p>
            <a:endParaRPr lang="en-IN" dirty="0"/>
          </a:p>
        </p:txBody>
      </p:sp>
      <p:sp>
        <p:nvSpPr>
          <p:cNvPr id="8" name="Text Placeholder 7">
            <a:extLst>
              <a:ext uri="{FF2B5EF4-FFF2-40B4-BE49-F238E27FC236}">
                <a16:creationId xmlns:a16="http://schemas.microsoft.com/office/drawing/2014/main" id="{020B7FA2-8D99-D76A-9676-DDA852DB2B50}"/>
              </a:ext>
            </a:extLst>
          </p:cNvPr>
          <p:cNvSpPr>
            <a:spLocks noGrp="1"/>
          </p:cNvSpPr>
          <p:nvPr>
            <p:ph type="body" sz="quarter" idx="3"/>
          </p:nvPr>
        </p:nvSpPr>
        <p:spPr>
          <a:xfrm>
            <a:off x="6172200" y="949961"/>
            <a:ext cx="5183188" cy="823912"/>
          </a:xfrm>
        </p:spPr>
        <p:txBody>
          <a:bodyPr>
            <a:normAutofit lnSpcReduction="10000"/>
          </a:bodyPr>
          <a:lstStyle/>
          <a:p>
            <a:r>
              <a:rPr lang="en-US" sz="2800" dirty="0">
                <a:latin typeface="Times New Roman" panose="02020603050405020304" pitchFamily="18" charset="0"/>
                <a:cs typeface="Times New Roman" panose="02020603050405020304" pitchFamily="18" charset="0"/>
              </a:rPr>
              <a:t>Points to overcome common mistakes</a:t>
            </a:r>
            <a:endParaRPr lang="en-IN" sz="28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C9B98C5D-2AA3-CDCC-C2DB-53474140ADE7}"/>
              </a:ext>
            </a:extLst>
          </p:cNvPr>
          <p:cNvSpPr>
            <a:spLocks noGrp="1"/>
          </p:cNvSpPr>
          <p:nvPr>
            <p:ph sz="quarter" idx="4"/>
          </p:nvPr>
        </p:nvSpPr>
        <p:spPr>
          <a:xfrm>
            <a:off x="6172200" y="2104579"/>
            <a:ext cx="5183188" cy="3684588"/>
          </a:xfrm>
        </p:spPr>
        <p:txBody>
          <a:bodyPr>
            <a:normAutofit/>
          </a:bodyPr>
          <a:lstStyle/>
          <a:p>
            <a:r>
              <a:rPr lang="en-IN" sz="2600" dirty="0">
                <a:latin typeface="Times New Roman" panose="02020603050405020304" pitchFamily="18" charset="0"/>
                <a:cs typeface="Times New Roman" panose="02020603050405020304" pitchFamily="18" charset="0"/>
              </a:rPr>
              <a:t>Check Journal Scope &amp; Aim</a:t>
            </a:r>
          </a:p>
          <a:p>
            <a:r>
              <a:rPr lang="en-IN" sz="2600" dirty="0">
                <a:latin typeface="Times New Roman" panose="02020603050405020304" pitchFamily="18" charset="0"/>
                <a:cs typeface="Times New Roman" panose="02020603050405020304" pitchFamily="18" charset="0"/>
              </a:rPr>
              <a:t>Verify Journal Indexing &amp; Reputation </a:t>
            </a:r>
          </a:p>
          <a:p>
            <a:r>
              <a:rPr lang="en-IN" sz="2600" dirty="0">
                <a:latin typeface="Times New Roman" panose="02020603050405020304" pitchFamily="18" charset="0"/>
                <a:cs typeface="Times New Roman" panose="02020603050405020304" pitchFamily="18" charset="0"/>
              </a:rPr>
              <a:t>Review Author Guidelines Carefully</a:t>
            </a:r>
          </a:p>
          <a:p>
            <a:r>
              <a:rPr lang="en-IN" sz="2600" dirty="0">
                <a:latin typeface="Times New Roman" panose="02020603050405020304" pitchFamily="18" charset="0"/>
                <a:cs typeface="Times New Roman" panose="02020603050405020304" pitchFamily="18" charset="0"/>
              </a:rPr>
              <a:t>Consider Journal Impact &amp; Audience</a:t>
            </a:r>
          </a:p>
          <a:p>
            <a:r>
              <a:rPr lang="en-IN" sz="2600" dirty="0">
                <a:latin typeface="Times New Roman" panose="02020603050405020304" pitchFamily="18" charset="0"/>
                <a:cs typeface="Times New Roman" panose="02020603050405020304" pitchFamily="18" charset="0"/>
              </a:rPr>
              <a:t>Check Publication Timeline</a:t>
            </a:r>
          </a:p>
        </p:txBody>
      </p:sp>
    </p:spTree>
    <p:extLst>
      <p:ext uri="{BB962C8B-B14F-4D97-AF65-F5344CB8AC3E}">
        <p14:creationId xmlns:p14="http://schemas.microsoft.com/office/powerpoint/2010/main" val="10233526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6,300+ Quiz Time Stock Illustrations, Royalty-Free Vector ...">
            <a:extLst>
              <a:ext uri="{FF2B5EF4-FFF2-40B4-BE49-F238E27FC236}">
                <a16:creationId xmlns:a16="http://schemas.microsoft.com/office/drawing/2014/main" id="{E116345F-B9F9-AAE4-7D1D-3B54B5A81B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6807" y="1145406"/>
            <a:ext cx="7546207" cy="4552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44373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3158E-B3A2-52DD-8BFC-67388C0F5046}"/>
              </a:ext>
            </a:extLst>
          </p:cNvPr>
          <p:cNvSpPr>
            <a:spLocks noGrp="1"/>
          </p:cNvSpPr>
          <p:nvPr>
            <p:ph type="title"/>
          </p:nvPr>
        </p:nvSpPr>
        <p:spPr>
          <a:xfrm>
            <a:off x="348313" y="188293"/>
            <a:ext cx="9729137" cy="678481"/>
          </a:xfrm>
        </p:spPr>
        <p:txBody>
          <a:bodyPr>
            <a:normAutofit fontScale="90000"/>
          </a:bodyPr>
          <a:lstStyle/>
          <a:p>
            <a:pPr algn="ctr"/>
            <a:r>
              <a:rPr lang="en-US" sz="3600" b="1" dirty="0">
                <a:latin typeface="Times New Roman" panose="02020603050405020304" pitchFamily="18" charset="0"/>
                <a:cs typeface="Times New Roman" panose="02020603050405020304" pitchFamily="18" charset="0"/>
              </a:rPr>
              <a:t>Quick Quiz: Match research topics to suitable journals using the given tools</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026BF3C-55A7-B3B2-39B3-0CE9AFA1E2F4}"/>
              </a:ext>
            </a:extLst>
          </p:cNvPr>
          <p:cNvSpPr>
            <a:spLocks noGrp="1"/>
          </p:cNvSpPr>
          <p:nvPr>
            <p:ph idx="1"/>
          </p:nvPr>
        </p:nvSpPr>
        <p:spPr>
          <a:xfrm>
            <a:off x="838200" y="1318662"/>
            <a:ext cx="10515600" cy="5139890"/>
          </a:xfrm>
        </p:spPr>
        <p:txBody>
          <a:bodyPr>
            <a:normAutofit fontScale="92500" lnSpcReduction="20000"/>
          </a:bodyPr>
          <a:lstStyle/>
          <a:p>
            <a:pPr marL="0" indent="0">
              <a:buNone/>
            </a:pPr>
            <a:r>
              <a:rPr lang="en-US" dirty="0">
                <a:latin typeface="Times New Roman" panose="02020603050405020304" pitchFamily="18" charset="0"/>
                <a:cs typeface="Times New Roman" panose="02020603050405020304" pitchFamily="18" charset="0"/>
              </a:rPr>
              <a:t>🔬 Sample Research Topics for Quiz</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“AI-Powered Early Diagnosis of Alzheimer’s Disease using Medical Imaging”.</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“Optimization of Renewable Energy Grids using IoT and Machine Learning”.</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“Blockchain Applications for Secure Supply Chain Management”.</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“Big Data Analytics for Personalized Education Systems”.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“Nanomaterials for Efficient Water Purification”</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Steps: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Run them through Elsevier Journal Finder / Springer Suggester.</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Match with the best-fit journal based on scope &amp; indexing.</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Justify their choice.</a:t>
            </a:r>
          </a:p>
          <a:p>
            <a:pPr marL="0" indent="0">
              <a:buNone/>
            </a:pP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41754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9EE4B-3755-C341-C4B2-7EE312F7DAD4}"/>
              </a:ext>
            </a:extLst>
          </p:cNvPr>
          <p:cNvSpPr>
            <a:spLocks noGrp="1"/>
          </p:cNvSpPr>
          <p:nvPr>
            <p:ph type="title"/>
          </p:nvPr>
        </p:nvSpPr>
        <p:spPr>
          <a:xfrm>
            <a:off x="838200" y="365125"/>
            <a:ext cx="10515600" cy="607027"/>
          </a:xfrm>
        </p:spPr>
        <p:txBody>
          <a:bodyPr>
            <a:normAutofit fontScale="90000"/>
          </a:bodyPr>
          <a:lstStyle/>
          <a:p>
            <a:pPr algn="ctr"/>
            <a:r>
              <a:rPr lang="en-US" sz="3600" b="1" dirty="0">
                <a:latin typeface="Times New Roman" panose="02020603050405020304" pitchFamily="18" charset="0"/>
                <a:cs typeface="Times New Roman" panose="02020603050405020304" pitchFamily="18" charset="0"/>
              </a:rPr>
              <a:t>Session 14 – GPT-Powered Literature Review</a:t>
            </a:r>
            <a:br>
              <a:rPr lang="en-US" sz="3600" b="1" dirty="0">
                <a:latin typeface="Times New Roman" panose="02020603050405020304" pitchFamily="18" charset="0"/>
                <a:cs typeface="Times New Roman" panose="02020603050405020304" pitchFamily="18" charset="0"/>
              </a:rPr>
            </a:b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8863B36-2DF9-0E1B-1135-F4A56931AF11}"/>
              </a:ext>
            </a:extLst>
          </p:cNvPr>
          <p:cNvSpPr>
            <a:spLocks noGrp="1"/>
          </p:cNvSpPr>
          <p:nvPr>
            <p:ph idx="1"/>
          </p:nvPr>
        </p:nvSpPr>
        <p:spPr>
          <a:xfrm>
            <a:off x="838200" y="1203158"/>
            <a:ext cx="10515600" cy="5380521"/>
          </a:xfrm>
        </p:spPr>
        <p:txBody>
          <a:bodyPr>
            <a:normAutofit/>
          </a:bodyPr>
          <a:lstStyle/>
          <a:p>
            <a:pPr algn="just"/>
            <a:r>
              <a:rPr lang="en-US" dirty="0">
                <a:latin typeface="Times New Roman" panose="02020603050405020304" pitchFamily="18" charset="0"/>
                <a:cs typeface="Times New Roman" panose="02020603050405020304" pitchFamily="18" charset="0"/>
              </a:rPr>
              <a:t>This session explores how AI tools like </a:t>
            </a:r>
            <a:r>
              <a:rPr lang="en-US" b="1" dirty="0">
                <a:latin typeface="Times New Roman" panose="02020603050405020304" pitchFamily="18" charset="0"/>
                <a:cs typeface="Times New Roman" panose="02020603050405020304" pitchFamily="18" charset="0"/>
              </a:rPr>
              <a:t>GPT, Scispace, and Google Scholar</a:t>
            </a:r>
            <a:r>
              <a:rPr lang="en-US" dirty="0">
                <a:latin typeface="Times New Roman" panose="02020603050405020304" pitchFamily="18" charset="0"/>
                <a:cs typeface="Times New Roman" panose="02020603050405020304" pitchFamily="18" charset="0"/>
              </a:rPr>
              <a:t> can speed up the literature review process by summarizing papers, suggesting citations, and highlighting research gaps. Faculty will learn how to generate structured reviews with proper formatting while ensuring originality through paraphrasing and plagiarism checks. The focus is on using AI as a </a:t>
            </a:r>
            <a:r>
              <a:rPr lang="en-US" b="1" dirty="0">
                <a:latin typeface="Times New Roman" panose="02020603050405020304" pitchFamily="18" charset="0"/>
                <a:cs typeface="Times New Roman" panose="02020603050405020304" pitchFamily="18" charset="0"/>
              </a:rPr>
              <a:t>supportive assistant</a:t>
            </a:r>
            <a:r>
              <a:rPr lang="en-US" dirty="0">
                <a:latin typeface="Times New Roman" panose="02020603050405020304" pitchFamily="18" charset="0"/>
                <a:cs typeface="Times New Roman" panose="02020603050405020304" pitchFamily="18" charset="0"/>
              </a:rPr>
              <a:t>, not a replacement for critical academic judgment.</a:t>
            </a:r>
          </a:p>
          <a:p>
            <a:pPr marL="0" indent="0" algn="just">
              <a:buNone/>
            </a:pPr>
            <a:endParaRPr lang="en-US" b="1"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 Objective</a:t>
            </a:r>
          </a:p>
          <a:p>
            <a:pPr algn="just"/>
            <a:r>
              <a:rPr lang="en-US" dirty="0">
                <a:latin typeface="Times New Roman" panose="02020603050405020304" pitchFamily="18" charset="0"/>
                <a:cs typeface="Times New Roman" panose="02020603050405020304" pitchFamily="18" charset="0"/>
              </a:rPr>
              <a:t>To learn how GPT and AI tools can assist in creating </a:t>
            </a:r>
            <a:r>
              <a:rPr lang="en-US" b="1" dirty="0">
                <a:latin typeface="Times New Roman" panose="02020603050405020304" pitchFamily="18" charset="0"/>
                <a:cs typeface="Times New Roman" panose="02020603050405020304" pitchFamily="18" charset="0"/>
              </a:rPr>
              <a:t>structured literature reviews</a:t>
            </a:r>
            <a:r>
              <a:rPr lang="en-US" dirty="0">
                <a:latin typeface="Times New Roman" panose="02020603050405020304" pitchFamily="18" charset="0"/>
                <a:cs typeface="Times New Roman" panose="02020603050405020304" pitchFamily="18" charset="0"/>
              </a:rPr>
              <a:t> with proper citations, while avoiding plagiarism and ensuring originality.</a:t>
            </a: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3136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0D8BE-5F43-1D15-087E-631F259F1F01}"/>
              </a:ext>
            </a:extLst>
          </p:cNvPr>
          <p:cNvSpPr>
            <a:spLocks noGrp="1"/>
          </p:cNvSpPr>
          <p:nvPr>
            <p:ph type="title"/>
          </p:nvPr>
        </p:nvSpPr>
        <p:spPr>
          <a:xfrm>
            <a:off x="838200" y="82297"/>
            <a:ext cx="10515600" cy="1188720"/>
          </a:xfrm>
        </p:spPr>
        <p:txBody>
          <a:bodyPr>
            <a:normAutofit/>
          </a:bodyPr>
          <a:lstStyle/>
          <a:p>
            <a:pPr algn="ctr"/>
            <a:r>
              <a:rPr lang="en-IN" sz="3600" dirty="0">
                <a:latin typeface="Times New Roman" panose="02020603050405020304" pitchFamily="18" charset="0"/>
                <a:cs typeface="Times New Roman" panose="02020603050405020304" pitchFamily="18" charset="0"/>
              </a:rPr>
              <a:t>🧩 </a:t>
            </a:r>
            <a:r>
              <a:rPr lang="en-IN" sz="3600" b="1" dirty="0">
                <a:latin typeface="Times New Roman" panose="02020603050405020304" pitchFamily="18" charset="0"/>
                <a:cs typeface="Times New Roman" panose="02020603050405020304" pitchFamily="18" charset="0"/>
              </a:rPr>
              <a:t>Icebreaker Question</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9461D75-2268-C1A1-4091-9FB36C8DD9C7}"/>
              </a:ext>
            </a:extLst>
          </p:cNvPr>
          <p:cNvSpPr>
            <a:spLocks noGrp="1"/>
          </p:cNvSpPr>
          <p:nvPr>
            <p:ph idx="1"/>
          </p:nvPr>
        </p:nvSpPr>
        <p:spPr>
          <a:xfrm>
            <a:off x="838200" y="1441577"/>
            <a:ext cx="10515600" cy="4351338"/>
          </a:xfrm>
        </p:spPr>
        <p:txBody>
          <a:bodyPr/>
          <a:lstStyle/>
          <a:p>
            <a:pPr marL="0" indent="0">
              <a:lnSpc>
                <a:spcPct val="150000"/>
              </a:lnSpc>
              <a:buNone/>
            </a:pPr>
            <a:r>
              <a:rPr lang="en-US" dirty="0"/>
              <a:t>❓ </a:t>
            </a:r>
            <a:r>
              <a:rPr lang="en-US" i="1" dirty="0">
                <a:latin typeface="Times New Roman" panose="02020603050405020304" pitchFamily="18" charset="0"/>
                <a:cs typeface="Times New Roman" panose="02020603050405020304" pitchFamily="18" charset="0"/>
              </a:rPr>
              <a:t>“If AI could save you 5 hours weekly in research, how would you use that time?”</a:t>
            </a:r>
            <a:br>
              <a:rPr lang="en-US" dirty="0"/>
            </a:br>
            <a:r>
              <a:rPr lang="en-US" dirty="0"/>
              <a:t>👉 </a:t>
            </a:r>
            <a:r>
              <a:rPr lang="en-US" dirty="0">
                <a:latin typeface="Times New Roman" panose="02020603050405020304" pitchFamily="18" charset="0"/>
                <a:cs typeface="Times New Roman" panose="02020603050405020304" pitchFamily="18" charset="0"/>
              </a:rPr>
              <a:t>Discuss with your neighbor for 2 minutes.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18987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88D552-2A79-5BDC-78F3-E679F2ED98C0}"/>
              </a:ext>
            </a:extLst>
          </p:cNvPr>
          <p:cNvSpPr>
            <a:spLocks noGrp="1"/>
          </p:cNvSpPr>
          <p:nvPr>
            <p:ph idx="1"/>
          </p:nvPr>
        </p:nvSpPr>
        <p:spPr>
          <a:xfrm>
            <a:off x="723900" y="622467"/>
            <a:ext cx="10515600" cy="4351338"/>
          </a:xfrm>
        </p:spPr>
        <p:txBody>
          <a:bodyPr/>
          <a:lstStyle/>
          <a:p>
            <a:pPr marL="0" indent="0">
              <a:buNone/>
            </a:pPr>
            <a:r>
              <a:rPr lang="en-US" b="1" dirty="0">
                <a:latin typeface="Times New Roman" panose="02020603050405020304" pitchFamily="18" charset="0"/>
                <a:cs typeface="Times New Roman" panose="02020603050405020304" pitchFamily="18" charset="0"/>
              </a:rPr>
              <a:t>📌 What is a Literature Review?</a:t>
            </a:r>
          </a:p>
          <a:p>
            <a:r>
              <a:rPr lang="en-US" dirty="0">
                <a:latin typeface="Times New Roman" panose="02020603050405020304" pitchFamily="18" charset="0"/>
                <a:cs typeface="Times New Roman" panose="02020603050405020304" pitchFamily="18" charset="0"/>
              </a:rPr>
              <a:t>A </a:t>
            </a:r>
            <a:r>
              <a:rPr lang="en-US" b="1" dirty="0">
                <a:latin typeface="Times New Roman" panose="02020603050405020304" pitchFamily="18" charset="0"/>
                <a:cs typeface="Times New Roman" panose="02020603050405020304" pitchFamily="18" charset="0"/>
              </a:rPr>
              <a:t>summary and synthesis</a:t>
            </a:r>
            <a:r>
              <a:rPr lang="en-US" dirty="0">
                <a:latin typeface="Times New Roman" panose="02020603050405020304" pitchFamily="18" charset="0"/>
                <a:cs typeface="Times New Roman" panose="02020603050405020304" pitchFamily="18" charset="0"/>
              </a:rPr>
              <a:t> of existing research on a topic.</a:t>
            </a:r>
          </a:p>
          <a:p>
            <a:r>
              <a:rPr lang="en-US" dirty="0">
                <a:latin typeface="Times New Roman" panose="02020603050405020304" pitchFamily="18" charset="0"/>
                <a:cs typeface="Times New Roman" panose="02020603050405020304" pitchFamily="18" charset="0"/>
              </a:rPr>
              <a:t>Identifies </a:t>
            </a:r>
            <a:r>
              <a:rPr lang="en-US" b="1" dirty="0">
                <a:latin typeface="Times New Roman" panose="02020603050405020304" pitchFamily="18" charset="0"/>
                <a:cs typeface="Times New Roman" panose="02020603050405020304" pitchFamily="18" charset="0"/>
              </a:rPr>
              <a:t>gaps, trends, and limitations</a:t>
            </a:r>
            <a:r>
              <a:rPr lang="en-US" dirty="0">
                <a:latin typeface="Times New Roman" panose="02020603050405020304" pitchFamily="18" charset="0"/>
                <a:cs typeface="Times New Roman" panose="02020603050405020304" pitchFamily="18" charset="0"/>
              </a:rPr>
              <a:t> in prior studies.</a:t>
            </a:r>
          </a:p>
          <a:p>
            <a:r>
              <a:rPr lang="en-US" dirty="0">
                <a:latin typeface="Times New Roman" panose="02020603050405020304" pitchFamily="18" charset="0"/>
                <a:cs typeface="Times New Roman" panose="02020603050405020304" pitchFamily="18" charset="0"/>
              </a:rPr>
              <a:t>Provides the </a:t>
            </a:r>
            <a:r>
              <a:rPr lang="en-US" b="1" dirty="0">
                <a:latin typeface="Times New Roman" panose="02020603050405020304" pitchFamily="18" charset="0"/>
                <a:cs typeface="Times New Roman" panose="02020603050405020304" pitchFamily="18" charset="0"/>
              </a:rPr>
              <a:t>foundation</a:t>
            </a:r>
            <a:r>
              <a:rPr lang="en-US" dirty="0">
                <a:latin typeface="Times New Roman" panose="02020603050405020304" pitchFamily="18" charset="0"/>
                <a:cs typeface="Times New Roman" panose="02020603050405020304" pitchFamily="18" charset="0"/>
              </a:rPr>
              <a:t> for new research.</a:t>
            </a:r>
          </a:p>
          <a:p>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A30FFE18-6FF0-50BF-0228-9BF23DB6CAE7}"/>
              </a:ext>
            </a:extLst>
          </p:cNvPr>
          <p:cNvPicPr>
            <a:picLocks noChangeAspect="1"/>
          </p:cNvPicPr>
          <p:nvPr/>
        </p:nvPicPr>
        <p:blipFill>
          <a:blip r:embed="rId2"/>
          <a:stretch>
            <a:fillRect/>
          </a:stretch>
        </p:blipFill>
        <p:spPr>
          <a:xfrm>
            <a:off x="2868328" y="2823677"/>
            <a:ext cx="5416216" cy="3610811"/>
          </a:xfrm>
          <a:prstGeom prst="rect">
            <a:avLst/>
          </a:prstGeom>
        </p:spPr>
      </p:pic>
    </p:spTree>
    <p:extLst>
      <p:ext uri="{BB962C8B-B14F-4D97-AF65-F5344CB8AC3E}">
        <p14:creationId xmlns:p14="http://schemas.microsoft.com/office/powerpoint/2010/main" val="32028082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486CB-0FA5-F98D-85A8-D1214FE0EB65}"/>
              </a:ext>
            </a:extLst>
          </p:cNvPr>
          <p:cNvSpPr>
            <a:spLocks noGrp="1"/>
          </p:cNvSpPr>
          <p:nvPr>
            <p:ph type="title"/>
          </p:nvPr>
        </p:nvSpPr>
        <p:spPr>
          <a:xfrm>
            <a:off x="404260" y="230371"/>
            <a:ext cx="11527055" cy="1325563"/>
          </a:xfrm>
        </p:spPr>
        <p:txBody>
          <a:bodyPr>
            <a:noAutofit/>
          </a:bodyPr>
          <a:lstStyle/>
          <a:p>
            <a:pPr algn="ctr"/>
            <a:r>
              <a:rPr lang="en-US" sz="3600" b="1" dirty="0">
                <a:latin typeface="Times New Roman" panose="02020603050405020304" pitchFamily="18" charset="0"/>
                <a:cs typeface="Times New Roman" panose="02020603050405020304" pitchFamily="18" charset="0"/>
              </a:rPr>
              <a:t>Prompt GPT, Formatting and Avoid Plagiarism</a:t>
            </a:r>
            <a:br>
              <a:rPr lang="en-US" sz="3600" b="1" dirty="0">
                <a:latin typeface="Times New Roman" panose="02020603050405020304" pitchFamily="18" charset="0"/>
                <a:cs typeface="Times New Roman" panose="02020603050405020304" pitchFamily="18" charset="0"/>
              </a:rPr>
            </a:br>
            <a:endParaRPr lang="en-IN" sz="36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329960E-4D4B-A59B-307B-1E455255DCFB}"/>
              </a:ext>
            </a:extLst>
          </p:cNvPr>
          <p:cNvPicPr>
            <a:picLocks noChangeAspect="1"/>
          </p:cNvPicPr>
          <p:nvPr/>
        </p:nvPicPr>
        <p:blipFill>
          <a:blip r:embed="rId2"/>
          <a:stretch>
            <a:fillRect/>
          </a:stretch>
        </p:blipFill>
        <p:spPr>
          <a:xfrm>
            <a:off x="1110114" y="1238300"/>
            <a:ext cx="9971772" cy="5090310"/>
          </a:xfrm>
          <a:prstGeom prst="rect">
            <a:avLst/>
          </a:prstGeom>
        </p:spPr>
      </p:pic>
    </p:spTree>
    <p:extLst>
      <p:ext uri="{BB962C8B-B14F-4D97-AF65-F5344CB8AC3E}">
        <p14:creationId xmlns:p14="http://schemas.microsoft.com/office/powerpoint/2010/main" val="35073493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A42FB9E-8AA7-45FB-9232-71FAF403A1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5A81EFF6-C80A-40EE-A1F6-7CBEE9E759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59771" y="1"/>
            <a:ext cx="2832229" cy="895350"/>
          </a:xfrm>
          <a:prstGeom prst="rect">
            <a:avLst/>
          </a:prstGeom>
        </p:spPr>
      </p:pic>
    </p:spTree>
    <p:extLst>
      <p:ext uri="{BB962C8B-B14F-4D97-AF65-F5344CB8AC3E}">
        <p14:creationId xmlns:p14="http://schemas.microsoft.com/office/powerpoint/2010/main" val="31920026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D8F83-BE5E-1F09-763F-E37F828553D4}"/>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Quiz-1</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B591B25-4838-5ED2-2D02-7CB0352774FD}"/>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What is the main purpose of a literature review in research?</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To present new experimental results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To summarize and analyze existing research</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To list all references available on a topic</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To finalize the conclusion of the study</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b) To summarize and analyze existing research</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 literature review connects past studies, identifies trends, and shows research gaps not new results.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5099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693CE-F146-968D-124A-98ECF9CD85B7}"/>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Quiz-2</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9E6825D-5D4F-00B7-5482-AF6D6D264652}"/>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Which tool is BEST suited for summarizing and explaining research papers?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Google Scholar</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Scispace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Quillbot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ZeroGPT</a:t>
            </a:r>
          </a:p>
          <a:p>
            <a:endParaRPr lang="en-IN"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b) Scispace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Scispace is designed for summarizing, explaining, and simplifying research papers.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2417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7747D-525F-BAE3-A521-7F78934ACEBE}"/>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Quiz-3</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B20C4C9-43E4-B8BC-74F7-1482386E14DC}"/>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Why must citations generated by GPT always be verified?</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Because GPT sometimes fabricates or mixes up references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Because GPT does not format citations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Because citations are unnecessary in literature reviews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Because GPT only generates keywords, not citations</a:t>
            </a:r>
          </a:p>
          <a:p>
            <a:endParaRPr lang="en-IN"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a) Because GPT sometimes fabricates or mixes up references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GPT can create “fake citations” (hallucinations), so every citation must be cross-checked with </a:t>
            </a:r>
            <a:r>
              <a:rPr lang="en-US" b="1" dirty="0">
                <a:latin typeface="Times New Roman" panose="02020603050405020304" pitchFamily="18" charset="0"/>
                <a:cs typeface="Times New Roman" panose="02020603050405020304" pitchFamily="18" charset="0"/>
              </a:rPr>
              <a:t>Google Scholar / DBLP</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8855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1D18D-AE49-8891-5B0F-0C8588F51450}"/>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Quiz-4</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1E6032E-821A-3F58-EEBD-22438EE9E298}"/>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Which tool is MOST suitable for paraphrasing and improving academic tone in a literature review?</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Scispace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Paperpal / Quillbot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DBLP</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Elsevier Journal Finder</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b) Paperpal / Quillbot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Both tools are widely used for paraphrasing, improving grammar, and refining academic writing style.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3105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8162E-74BB-2509-A872-7C98A5BDECEA}"/>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Quiz-5</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F0CDAD4-23C3-5814-967F-ABF792AC000A}"/>
              </a:ext>
            </a:extLst>
          </p:cNvPr>
          <p:cNvSpPr>
            <a:spLocks noGrp="1"/>
          </p:cNvSpPr>
          <p:nvPr>
            <p:ph idx="1"/>
          </p:nvPr>
        </p:nvSpPr>
        <p:spPr>
          <a:xfrm>
            <a:off x="838200" y="1575368"/>
            <a:ext cx="10515600" cy="4351338"/>
          </a:xfrm>
        </p:spPr>
        <p:txBody>
          <a:bodyPr>
            <a:noAutofit/>
          </a:bodyPr>
          <a:lstStyle/>
          <a:p>
            <a:r>
              <a:rPr lang="en-US" dirty="0">
                <a:latin typeface="Times New Roman" panose="02020603050405020304" pitchFamily="18" charset="0"/>
                <a:cs typeface="Times New Roman" panose="02020603050405020304" pitchFamily="18" charset="0"/>
              </a:rPr>
              <a:t>After drafting a literature review with GPT, what is the final step before submission?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Check originality and plagiarism with tools like Turnitin or ZeroGPT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Delete all references and rewrite manually</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Add unrelated citations to increase length</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Submit without any changes</a:t>
            </a:r>
          </a:p>
          <a:p>
            <a:endParaRPr lang="en-IN"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a) Check originality and plagiarism with tools like Turnitin or ZeroGPT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This ensures the review is original, properly paraphrased, and safe from plagiarism issues.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324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EF70D-3C76-ABD5-6C6D-7F496F26466E}"/>
              </a:ext>
            </a:extLst>
          </p:cNvPr>
          <p:cNvSpPr>
            <a:spLocks noGrp="1"/>
          </p:cNvSpPr>
          <p:nvPr>
            <p:ph type="title"/>
          </p:nvPr>
        </p:nvSpPr>
        <p:spPr>
          <a:xfrm>
            <a:off x="838200" y="886967"/>
            <a:ext cx="10125075" cy="827533"/>
          </a:xfrm>
        </p:spPr>
        <p:txBody>
          <a:bodyPr>
            <a:normAutofit fontScale="90000"/>
          </a:bodyPr>
          <a:lstStyle/>
          <a:p>
            <a:pPr algn="ctr"/>
            <a:r>
              <a:rPr lang="en-US" sz="3600" b="1" dirty="0">
                <a:latin typeface="Times New Roman" panose="02020603050405020304" pitchFamily="18" charset="0"/>
                <a:cs typeface="Times New Roman" panose="02020603050405020304" pitchFamily="18" charset="0"/>
              </a:rPr>
              <a:t>Session 15: Research Mini-Project &amp; Feedback</a:t>
            </a:r>
            <a:br>
              <a:rPr lang="en-US" sz="3600" b="1" dirty="0">
                <a:latin typeface="Times New Roman" panose="02020603050405020304" pitchFamily="18" charset="0"/>
                <a:cs typeface="Times New Roman" panose="02020603050405020304" pitchFamily="18" charset="0"/>
              </a:rPr>
            </a:br>
            <a:br>
              <a:rPr lang="en-US" sz="3600" b="1" dirty="0">
                <a:latin typeface="Times New Roman" panose="02020603050405020304" pitchFamily="18" charset="0"/>
                <a:cs typeface="Times New Roman" panose="02020603050405020304" pitchFamily="18" charset="0"/>
              </a:rPr>
            </a:br>
            <a:r>
              <a:rPr lang="en-US" sz="3600" b="1" i="1" dirty="0">
                <a:latin typeface="Times New Roman" panose="02020603050405020304" pitchFamily="18" charset="0"/>
                <a:cs typeface="Times New Roman" panose="02020603050405020304" pitchFamily="18" charset="0"/>
              </a:rPr>
              <a:t>Time to combine everything we learned today!</a:t>
            </a:r>
            <a:br>
              <a:rPr lang="en-US" sz="3600" b="1" dirty="0">
                <a:latin typeface="Times New Roman" panose="02020603050405020304" pitchFamily="18" charset="0"/>
                <a:cs typeface="Times New Roman" panose="02020603050405020304" pitchFamily="18" charset="0"/>
              </a:rPr>
            </a:br>
            <a:br>
              <a:rPr lang="en-US" sz="3600" dirty="0">
                <a:latin typeface="Times New Roman" panose="02020603050405020304" pitchFamily="18" charset="0"/>
                <a:cs typeface="Times New Roman" panose="02020603050405020304" pitchFamily="18" charset="0"/>
              </a:rPr>
            </a:b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343343D-0BA6-6392-D88E-BD317D982847}"/>
              </a:ext>
            </a:extLst>
          </p:cNvPr>
          <p:cNvSpPr>
            <a:spLocks noGrp="1"/>
          </p:cNvSpPr>
          <p:nvPr>
            <p:ph idx="1"/>
          </p:nvPr>
        </p:nvSpPr>
        <p:spPr>
          <a:xfrm>
            <a:off x="838200" y="1984247"/>
            <a:ext cx="10515600" cy="4192715"/>
          </a:xfrm>
        </p:spPr>
        <p:txBody>
          <a:bodyPr/>
          <a:lstStyle/>
          <a:p>
            <a:r>
              <a:rPr lang="en-US" dirty="0">
                <a:latin typeface="Times New Roman" panose="02020603050405020304" pitchFamily="18" charset="0"/>
                <a:cs typeface="Times New Roman" panose="02020603050405020304" pitchFamily="18" charset="0"/>
              </a:rPr>
              <a:t>Apply AI tools for a complete mini-research package.</a:t>
            </a:r>
          </a:p>
          <a:p>
            <a:r>
              <a:rPr lang="en-US" dirty="0">
                <a:latin typeface="Times New Roman" panose="02020603050405020304" pitchFamily="18" charset="0"/>
                <a:cs typeface="Times New Roman" panose="02020603050405020304" pitchFamily="18" charset="0"/>
              </a:rPr>
              <a:t>Practice generating abstract, keywords, journal suggestions, and literature review.</a:t>
            </a:r>
          </a:p>
          <a:p>
            <a:r>
              <a:rPr lang="en-US" dirty="0">
                <a:latin typeface="Times New Roman" panose="02020603050405020304" pitchFamily="18" charset="0"/>
                <a:cs typeface="Times New Roman" panose="02020603050405020304" pitchFamily="18" charset="0"/>
              </a:rPr>
              <a:t>Engage in peer review and feedback to improve quality.</a:t>
            </a:r>
          </a:p>
        </p:txBody>
      </p:sp>
    </p:spTree>
    <p:extLst>
      <p:ext uri="{BB962C8B-B14F-4D97-AF65-F5344CB8AC3E}">
        <p14:creationId xmlns:p14="http://schemas.microsoft.com/office/powerpoint/2010/main" val="32610078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98C28-0065-3E04-4404-FD6891CAC28A}"/>
              </a:ext>
            </a:extLst>
          </p:cNvPr>
          <p:cNvSpPr>
            <a:spLocks noGrp="1"/>
          </p:cNvSpPr>
          <p:nvPr>
            <p:ph type="title"/>
          </p:nvPr>
        </p:nvSpPr>
        <p:spPr/>
        <p:txBody>
          <a:bodyPr>
            <a:normAutofit/>
          </a:bodyPr>
          <a:lstStyle/>
          <a:p>
            <a:pPr algn="ctr"/>
            <a:r>
              <a:rPr lang="en-IN" sz="3600" b="1" dirty="0">
                <a:latin typeface="Times New Roman" panose="02020603050405020304" pitchFamily="18" charset="0"/>
                <a:cs typeface="Times New Roman" panose="02020603050405020304" pitchFamily="18" charset="0"/>
              </a:rPr>
              <a:t>Mini-Project Task</a:t>
            </a:r>
          </a:p>
        </p:txBody>
      </p:sp>
      <p:sp>
        <p:nvSpPr>
          <p:cNvPr id="3" name="Content Placeholder 2">
            <a:extLst>
              <a:ext uri="{FF2B5EF4-FFF2-40B4-BE49-F238E27FC236}">
                <a16:creationId xmlns:a16="http://schemas.microsoft.com/office/drawing/2014/main" id="{6A98673B-BD57-2865-EB4F-DCF3E661AD3F}"/>
              </a:ext>
            </a:extLst>
          </p:cNvPr>
          <p:cNvSpPr>
            <a:spLocks noGrp="1"/>
          </p:cNvSpPr>
          <p:nvPr>
            <p:ph idx="1"/>
          </p:nvPr>
        </p:nvSpPr>
        <p:spPr/>
        <p:txBody>
          <a:bodyPr/>
          <a:lstStyle/>
          <a:p>
            <a:pPr marL="0" indent="0">
              <a:buNone/>
            </a:pPr>
            <a:r>
              <a:rPr lang="en-US" dirty="0">
                <a:latin typeface="Times New Roman" panose="02020603050405020304" pitchFamily="18" charset="0"/>
                <a:cs typeface="Times New Roman" panose="02020603050405020304" pitchFamily="18" charset="0"/>
              </a:rPr>
              <a:t>👉 Each participant will create:</a:t>
            </a:r>
          </a:p>
          <a:p>
            <a:r>
              <a:rPr lang="en-US" b="1" dirty="0">
                <a:latin typeface="Times New Roman" panose="02020603050405020304" pitchFamily="18" charset="0"/>
                <a:cs typeface="Times New Roman" panose="02020603050405020304" pitchFamily="18" charset="0"/>
              </a:rPr>
              <a:t>Abstract</a:t>
            </a:r>
            <a:r>
              <a:rPr lang="en-US" dirty="0">
                <a:latin typeface="Times New Roman" panose="02020603050405020304" pitchFamily="18" charset="0"/>
                <a:cs typeface="Times New Roman" panose="02020603050405020304" pitchFamily="18" charset="0"/>
              </a:rPr>
              <a:t> for chosen research topic.</a:t>
            </a:r>
          </a:p>
          <a:p>
            <a:r>
              <a:rPr lang="en-US" b="1" dirty="0">
                <a:latin typeface="Times New Roman" panose="02020603050405020304" pitchFamily="18" charset="0"/>
                <a:cs typeface="Times New Roman" panose="02020603050405020304" pitchFamily="18" charset="0"/>
              </a:rPr>
              <a:t>3 Journal Suggestions</a:t>
            </a:r>
            <a:r>
              <a:rPr lang="en-US" dirty="0">
                <a:latin typeface="Times New Roman" panose="02020603050405020304" pitchFamily="18" charset="0"/>
                <a:cs typeface="Times New Roman" panose="02020603050405020304" pitchFamily="18" charset="0"/>
              </a:rPr>
              <a:t> (Elsevier / Springer / Scholar).</a:t>
            </a:r>
          </a:p>
          <a:p>
            <a:r>
              <a:rPr lang="en-US" b="1" dirty="0">
                <a:latin typeface="Times New Roman" panose="02020603050405020304" pitchFamily="18" charset="0"/>
                <a:cs typeface="Times New Roman" panose="02020603050405020304" pitchFamily="18" charset="0"/>
              </a:rPr>
              <a:t>Mini Literature Review</a:t>
            </a:r>
            <a:r>
              <a:rPr lang="en-US" dirty="0">
                <a:latin typeface="Times New Roman" panose="02020603050405020304" pitchFamily="18" charset="0"/>
                <a:cs typeface="Times New Roman" panose="02020603050405020304" pitchFamily="18" charset="0"/>
              </a:rPr>
              <a:t> (GPT + citation tools).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3930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1EDD4-1CC5-93E2-D5D6-F67E6BBB92E5}"/>
              </a:ext>
            </a:extLst>
          </p:cNvPr>
          <p:cNvSpPr>
            <a:spLocks noGrp="1"/>
          </p:cNvSpPr>
          <p:nvPr>
            <p:ph type="title"/>
          </p:nvPr>
        </p:nvSpPr>
        <p:spPr>
          <a:xfrm>
            <a:off x="838200" y="146305"/>
            <a:ext cx="10515600" cy="932688"/>
          </a:xfrm>
        </p:spPr>
        <p:txBody>
          <a:bodyPr>
            <a:normAutofit/>
          </a:bodyPr>
          <a:lstStyle/>
          <a:p>
            <a:pPr algn="ctr"/>
            <a:r>
              <a:rPr lang="en-IN" sz="3600" dirty="0"/>
              <a:t>🔄 </a:t>
            </a:r>
            <a:r>
              <a:rPr lang="en-IN" sz="3600" b="1" dirty="0">
                <a:latin typeface="Times New Roman" panose="02020603050405020304" pitchFamily="18" charset="0"/>
                <a:cs typeface="Times New Roman" panose="02020603050405020304" pitchFamily="18" charset="0"/>
              </a:rPr>
              <a:t>AI-Assisted Research Workflow </a:t>
            </a:r>
            <a:endParaRPr lang="en-IN" sz="36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ED13367-DDB5-831C-D060-858165323220}"/>
              </a:ext>
            </a:extLst>
          </p:cNvPr>
          <p:cNvPicPr>
            <a:picLocks noChangeAspect="1"/>
          </p:cNvPicPr>
          <p:nvPr/>
        </p:nvPicPr>
        <p:blipFill>
          <a:blip r:embed="rId2">
            <a:extLst>
              <a:ext uri="{28A0092B-C50C-407E-A947-70E740481C1C}">
                <a14:useLocalDpi xmlns:a14="http://schemas.microsoft.com/office/drawing/2010/main" val="0"/>
              </a:ext>
            </a:extLst>
          </a:blip>
          <a:srcRect t="8275"/>
          <a:stretch>
            <a:fillRect/>
          </a:stretch>
        </p:blipFill>
        <p:spPr>
          <a:xfrm>
            <a:off x="2660904" y="1535240"/>
            <a:ext cx="7059168" cy="4490656"/>
          </a:xfrm>
          <a:prstGeom prst="rect">
            <a:avLst/>
          </a:prstGeom>
        </p:spPr>
      </p:pic>
    </p:spTree>
    <p:extLst>
      <p:ext uri="{BB962C8B-B14F-4D97-AF65-F5344CB8AC3E}">
        <p14:creationId xmlns:p14="http://schemas.microsoft.com/office/powerpoint/2010/main" val="12519848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C5B16-C0CF-E261-8BE4-C746DF5D5FB9}"/>
              </a:ext>
            </a:extLst>
          </p:cNvPr>
          <p:cNvSpPr>
            <a:spLocks noGrp="1"/>
          </p:cNvSpPr>
          <p:nvPr>
            <p:ph type="title"/>
          </p:nvPr>
        </p:nvSpPr>
        <p:spPr>
          <a:xfrm>
            <a:off x="838200" y="1"/>
            <a:ext cx="10515600" cy="749808"/>
          </a:xfrm>
        </p:spPr>
        <p:txBody>
          <a:bodyPr>
            <a:normAutofit/>
          </a:bodyPr>
          <a:lstStyle/>
          <a:p>
            <a:pPr algn="ctr"/>
            <a:r>
              <a:rPr lang="en-IN" sz="3600" b="1" dirty="0">
                <a:latin typeface="Times New Roman" panose="02020603050405020304" pitchFamily="18" charset="0"/>
                <a:cs typeface="Times New Roman" panose="02020603050405020304" pitchFamily="18" charset="0"/>
              </a:rPr>
              <a:t>Closing Note</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7BD608C-AD81-E79A-F0E6-B37D31382504}"/>
              </a:ext>
            </a:extLst>
          </p:cNvPr>
          <p:cNvSpPr>
            <a:spLocks noGrp="1"/>
          </p:cNvSpPr>
          <p:nvPr>
            <p:ph idx="1"/>
          </p:nvPr>
        </p:nvSpPr>
        <p:spPr>
          <a:xfrm>
            <a:off x="765048" y="749807"/>
            <a:ext cx="10515600" cy="6108191"/>
          </a:xfrm>
        </p:spPr>
        <p:txBody>
          <a:bodyPr>
            <a:normAutofit/>
          </a:bodyPr>
          <a:lstStyle/>
          <a:p>
            <a:pPr marL="0" indent="0">
              <a:buNone/>
            </a:pPr>
            <a:r>
              <a:rPr lang="en-US" sz="2200" b="1" dirty="0">
                <a:latin typeface="Times New Roman" panose="02020603050405020304" pitchFamily="18" charset="0"/>
                <a:cs typeface="Times New Roman" panose="02020603050405020304" pitchFamily="18" charset="0"/>
              </a:rPr>
              <a:t>🌟 Summary</a:t>
            </a:r>
          </a:p>
          <a:p>
            <a:r>
              <a:rPr lang="en-US" sz="2200" dirty="0">
                <a:latin typeface="Times New Roman" panose="02020603050405020304" pitchFamily="18" charset="0"/>
                <a:cs typeface="Times New Roman" panose="02020603050405020304" pitchFamily="18" charset="0"/>
              </a:rPr>
              <a:t>Explored how AI assists in </a:t>
            </a:r>
            <a:r>
              <a:rPr lang="en-US" sz="2200" b="1" dirty="0">
                <a:latin typeface="Times New Roman" panose="02020603050405020304" pitchFamily="18" charset="0"/>
                <a:cs typeface="Times New Roman" panose="02020603050405020304" pitchFamily="18" charset="0"/>
              </a:rPr>
              <a:t>research writing &amp; journal discovery</a:t>
            </a:r>
            <a:r>
              <a:rPr lang="en-US" sz="2200" dirty="0">
                <a:latin typeface="Times New Roman" panose="02020603050405020304" pitchFamily="18" charset="0"/>
                <a:cs typeface="Times New Roman" panose="02020603050405020304" pitchFamily="18" charset="0"/>
              </a:rPr>
              <a:t>.</a:t>
            </a:r>
          </a:p>
          <a:p>
            <a:r>
              <a:rPr lang="en-US" sz="2200" dirty="0">
                <a:latin typeface="Times New Roman" panose="02020603050405020304" pitchFamily="18" charset="0"/>
                <a:cs typeface="Times New Roman" panose="02020603050405020304" pitchFamily="18" charset="0"/>
              </a:rPr>
              <a:t>Practiced generating </a:t>
            </a:r>
            <a:r>
              <a:rPr lang="en-US" sz="2200" b="1" dirty="0">
                <a:latin typeface="Times New Roman" panose="02020603050405020304" pitchFamily="18" charset="0"/>
                <a:cs typeface="Times New Roman" panose="02020603050405020304" pitchFamily="18" charset="0"/>
              </a:rPr>
              <a:t>abstracts, titles, keywords, and literature reviews</a:t>
            </a:r>
            <a:r>
              <a:rPr lang="en-US" sz="2200" dirty="0">
                <a:latin typeface="Times New Roman" panose="02020603050405020304" pitchFamily="18" charset="0"/>
                <a:cs typeface="Times New Roman" panose="02020603050405020304" pitchFamily="18" charset="0"/>
              </a:rPr>
              <a:t>.</a:t>
            </a:r>
          </a:p>
          <a:p>
            <a:r>
              <a:rPr lang="en-US" sz="2200" dirty="0">
                <a:latin typeface="Times New Roman" panose="02020603050405020304" pitchFamily="18" charset="0"/>
                <a:cs typeface="Times New Roman" panose="02020603050405020304" pitchFamily="18" charset="0"/>
              </a:rPr>
              <a:t>Learned to use </a:t>
            </a:r>
            <a:r>
              <a:rPr lang="en-US" sz="2200" b="1" dirty="0">
                <a:latin typeface="Times New Roman" panose="02020603050405020304" pitchFamily="18" charset="0"/>
                <a:cs typeface="Times New Roman" panose="02020603050405020304" pitchFamily="18" charset="0"/>
              </a:rPr>
              <a:t>Scispace, Paperpal, Quillbot, ZeroGPT, Elsevier &amp; Springer tools</a:t>
            </a:r>
            <a:r>
              <a:rPr lang="en-US" sz="2200" dirty="0">
                <a:latin typeface="Times New Roman" panose="02020603050405020304" pitchFamily="18" charset="0"/>
                <a:cs typeface="Times New Roman" panose="02020603050405020304" pitchFamily="18" charset="0"/>
              </a:rPr>
              <a:t>.</a:t>
            </a:r>
          </a:p>
          <a:p>
            <a:r>
              <a:rPr lang="en-US" sz="2200" dirty="0">
                <a:latin typeface="Times New Roman" panose="02020603050405020304" pitchFamily="18" charset="0"/>
                <a:cs typeface="Times New Roman" panose="02020603050405020304" pitchFamily="18" charset="0"/>
              </a:rPr>
              <a:t>Applied knowledge in a </a:t>
            </a:r>
            <a:r>
              <a:rPr lang="en-US" sz="2200" b="1" dirty="0">
                <a:latin typeface="Times New Roman" panose="02020603050405020304" pitchFamily="18" charset="0"/>
                <a:cs typeface="Times New Roman" panose="02020603050405020304" pitchFamily="18" charset="0"/>
              </a:rPr>
              <a:t>mini-project</a:t>
            </a:r>
            <a:r>
              <a:rPr lang="en-US" sz="2200" dirty="0">
                <a:latin typeface="Times New Roman" panose="02020603050405020304" pitchFamily="18" charset="0"/>
                <a:cs typeface="Times New Roman" panose="02020603050405020304" pitchFamily="18" charset="0"/>
              </a:rPr>
              <a:t> and improved work through peer feedback.</a:t>
            </a:r>
          </a:p>
          <a:p>
            <a:pPr marL="0" indent="0">
              <a:buNone/>
            </a:pPr>
            <a:br>
              <a:rPr lang="en-US" sz="2200"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 Key Takeaway</a:t>
            </a:r>
          </a:p>
          <a:p>
            <a:r>
              <a:rPr lang="en-US" sz="2200" dirty="0">
                <a:latin typeface="Times New Roman" panose="02020603050405020304" pitchFamily="18" charset="0"/>
                <a:cs typeface="Times New Roman" panose="02020603050405020304" pitchFamily="18" charset="0"/>
              </a:rPr>
              <a:t>AI is your </a:t>
            </a:r>
            <a:r>
              <a:rPr lang="en-US" sz="2200" b="1" dirty="0">
                <a:latin typeface="Times New Roman" panose="02020603050405020304" pitchFamily="18" charset="0"/>
                <a:cs typeface="Times New Roman" panose="02020603050405020304" pitchFamily="18" charset="0"/>
              </a:rPr>
              <a:t>research assistant</a:t>
            </a:r>
            <a:r>
              <a:rPr lang="en-US" sz="2200" dirty="0">
                <a:latin typeface="Times New Roman" panose="02020603050405020304" pitchFamily="18" charset="0"/>
                <a:cs typeface="Times New Roman" panose="02020603050405020304" pitchFamily="18" charset="0"/>
              </a:rPr>
              <a:t>, not your replacement.</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Use it to </a:t>
            </a:r>
            <a:r>
              <a:rPr lang="en-US" sz="2200" b="1" dirty="0">
                <a:latin typeface="Times New Roman" panose="02020603050405020304" pitchFamily="18" charset="0"/>
                <a:cs typeface="Times New Roman" panose="02020603050405020304" pitchFamily="18" charset="0"/>
              </a:rPr>
              <a:t>save time, improve clarity, and discover opportunities </a:t>
            </a:r>
            <a:r>
              <a:rPr lang="en-US" sz="2200" dirty="0">
                <a:latin typeface="Times New Roman" panose="02020603050405020304" pitchFamily="18" charset="0"/>
                <a:cs typeface="Times New Roman" panose="02020603050405020304" pitchFamily="18" charset="0"/>
              </a:rPr>
              <a:t>but always validate with your own expertise.</a:t>
            </a:r>
          </a:p>
          <a:p>
            <a:pPr marL="0" indent="0">
              <a:buNone/>
            </a:pPr>
            <a:br>
              <a:rPr lang="en-US" sz="2200" dirty="0"/>
            </a:br>
            <a:br>
              <a:rPr lang="en-US" sz="2200" dirty="0"/>
            </a:br>
            <a:r>
              <a:rPr lang="en-US" sz="2200" b="1" dirty="0"/>
              <a:t>📝 </a:t>
            </a:r>
            <a:r>
              <a:rPr lang="en-US" sz="2200" b="1" dirty="0">
                <a:latin typeface="Times New Roman" panose="02020603050405020304" pitchFamily="18" charset="0"/>
                <a:cs typeface="Times New Roman" panose="02020603050405020304" pitchFamily="18" charset="0"/>
              </a:rPr>
              <a:t>Quote to End the Day</a:t>
            </a:r>
          </a:p>
          <a:p>
            <a:r>
              <a:rPr lang="en-US" sz="2200" i="1" dirty="0">
                <a:latin typeface="Times New Roman" panose="02020603050405020304" pitchFamily="18" charset="0"/>
                <a:cs typeface="Times New Roman" panose="02020603050405020304" pitchFamily="18" charset="0"/>
              </a:rPr>
              <a:t>“AI won’t replace researchers but researchers who use AI wisely will replace those who don’t.”</a:t>
            </a:r>
            <a:endParaRPr lang="en-US" sz="2200" dirty="0">
              <a:latin typeface="Times New Roman" panose="02020603050405020304" pitchFamily="18" charset="0"/>
              <a:cs typeface="Times New Roman" panose="02020603050405020304" pitchFamily="18" charset="0"/>
            </a:endParaRPr>
          </a:p>
          <a:p>
            <a:endParaRPr lang="en-US" sz="2200" dirty="0"/>
          </a:p>
          <a:p>
            <a:endParaRPr lang="en-US" sz="2200" dirty="0">
              <a:latin typeface="Times New Roman" panose="02020603050405020304" pitchFamily="18" charset="0"/>
              <a:cs typeface="Times New Roman" panose="02020603050405020304" pitchFamily="18" charset="0"/>
            </a:endParaRPr>
          </a:p>
          <a:p>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6581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B103E-07B9-8823-24D1-7408AB75E519}"/>
              </a:ext>
            </a:extLst>
          </p:cNvPr>
          <p:cNvSpPr>
            <a:spLocks noGrp="1"/>
          </p:cNvSpPr>
          <p:nvPr>
            <p:ph type="title"/>
          </p:nvPr>
        </p:nvSpPr>
        <p:spPr>
          <a:xfrm>
            <a:off x="838200" y="201169"/>
            <a:ext cx="10515600" cy="868680"/>
          </a:xfrm>
        </p:spPr>
        <p:txBody>
          <a:bodyPr/>
          <a:lstStyle/>
          <a:p>
            <a:pPr algn="ctr"/>
            <a:r>
              <a:rPr lang="en-IN" dirty="0"/>
              <a:t>✅ </a:t>
            </a:r>
            <a:r>
              <a:rPr lang="en-IN" sz="3600" b="1" dirty="0">
                <a:latin typeface="Times New Roman" panose="02020603050405020304" pitchFamily="18" charset="0"/>
                <a:cs typeface="Times New Roman" panose="02020603050405020304" pitchFamily="18" charset="0"/>
              </a:rPr>
              <a:t>Advantages vs ⚠️ Limitations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CAB9645-4549-9510-DB34-1C54B7A7E25D}"/>
              </a:ext>
            </a:extLst>
          </p:cNvPr>
          <p:cNvSpPr>
            <a:spLocks noGrp="1"/>
          </p:cNvSpPr>
          <p:nvPr>
            <p:ph sz="half" idx="1"/>
          </p:nvPr>
        </p:nvSpPr>
        <p:spPr>
          <a:xfrm>
            <a:off x="838200" y="1508760"/>
            <a:ext cx="5023104" cy="4668203"/>
          </a:xfrm>
        </p:spPr>
        <p:txBody>
          <a:bodyPr/>
          <a:lstStyle/>
          <a:p>
            <a:pPr marL="0" indent="0" algn="just">
              <a:buNone/>
            </a:pPr>
            <a:r>
              <a:rPr lang="en-US" b="1" dirty="0">
                <a:latin typeface="Times New Roman" panose="02020603050405020304" pitchFamily="18" charset="0"/>
                <a:cs typeface="Times New Roman" panose="02020603050405020304" pitchFamily="18" charset="0"/>
              </a:rPr>
              <a:t>Advantages:</a:t>
            </a:r>
          </a:p>
          <a:p>
            <a:pPr algn="just"/>
            <a:r>
              <a:rPr lang="en-US" dirty="0">
                <a:latin typeface="Times New Roman" panose="02020603050405020304" pitchFamily="18" charset="0"/>
                <a:cs typeface="Times New Roman" panose="02020603050405020304" pitchFamily="18" charset="0"/>
              </a:rPr>
              <a:t>Saves time in drafting &amp; Literature search.</a:t>
            </a:r>
          </a:p>
          <a:p>
            <a:pPr algn="just"/>
            <a:r>
              <a:rPr lang="en-US" dirty="0">
                <a:latin typeface="Times New Roman" panose="02020603050405020304" pitchFamily="18" charset="0"/>
                <a:cs typeface="Times New Roman" panose="02020603050405020304" pitchFamily="18" charset="0"/>
              </a:rPr>
              <a:t>Summarizes lengthy papers.</a:t>
            </a:r>
          </a:p>
          <a:p>
            <a:pPr algn="just"/>
            <a:r>
              <a:rPr lang="en-US" dirty="0">
                <a:latin typeface="Times New Roman" panose="02020603050405020304" pitchFamily="18" charset="0"/>
                <a:cs typeface="Times New Roman" panose="02020603050405020304" pitchFamily="18" charset="0"/>
              </a:rPr>
              <a:t>Improves clarity and language.</a:t>
            </a:r>
            <a:endParaRPr lang="en-IN"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32E573CD-827A-5F8D-60E9-2019DCAE02BE}"/>
              </a:ext>
            </a:extLst>
          </p:cNvPr>
          <p:cNvSpPr>
            <a:spLocks noGrp="1"/>
          </p:cNvSpPr>
          <p:nvPr>
            <p:ph sz="half" idx="2"/>
          </p:nvPr>
        </p:nvSpPr>
        <p:spPr>
          <a:xfrm>
            <a:off x="6172200" y="1508760"/>
            <a:ext cx="5181600" cy="4668203"/>
          </a:xfrm>
        </p:spPr>
        <p:txBody>
          <a:bodyPr/>
          <a:lstStyle/>
          <a:p>
            <a:pPr marL="0" indent="0" algn="just">
              <a:buNone/>
            </a:pPr>
            <a:r>
              <a:rPr lang="en-US" b="1" dirty="0">
                <a:latin typeface="Times New Roman" panose="02020603050405020304" pitchFamily="18" charset="0"/>
                <a:cs typeface="Times New Roman" panose="02020603050405020304" pitchFamily="18" charset="0"/>
              </a:rPr>
              <a:t>Limitations:</a:t>
            </a:r>
          </a:p>
          <a:p>
            <a:pPr algn="just"/>
            <a:r>
              <a:rPr lang="en-US" dirty="0">
                <a:latin typeface="Times New Roman" panose="02020603050405020304" pitchFamily="18" charset="0"/>
                <a:cs typeface="Times New Roman" panose="02020603050405020304" pitchFamily="18" charset="0"/>
              </a:rPr>
              <a:t>May generate inaccurate or fake citations.</a:t>
            </a:r>
          </a:p>
          <a:p>
            <a:pPr algn="just"/>
            <a:r>
              <a:rPr lang="en-US" dirty="0">
                <a:latin typeface="Times New Roman" panose="02020603050405020304" pitchFamily="18" charset="0"/>
                <a:cs typeface="Times New Roman" panose="02020603050405020304" pitchFamily="18" charset="0"/>
              </a:rPr>
              <a:t>Over-dependence risks loss of critical thinking.</a:t>
            </a:r>
          </a:p>
          <a:p>
            <a:pPr algn="just"/>
            <a:r>
              <a:rPr lang="en-US" dirty="0">
                <a:latin typeface="Times New Roman" panose="02020603050405020304" pitchFamily="18" charset="0"/>
                <a:cs typeface="Times New Roman" panose="02020603050405020304" pitchFamily="18" charset="0"/>
              </a:rPr>
              <a:t>Needs human validation before publishing.</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93033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FA73F-5927-A7E2-B510-143D6E5B0CED}"/>
              </a:ext>
            </a:extLst>
          </p:cNvPr>
          <p:cNvSpPr>
            <a:spLocks noGrp="1"/>
          </p:cNvSpPr>
          <p:nvPr>
            <p:ph type="title"/>
          </p:nvPr>
        </p:nvSpPr>
        <p:spPr>
          <a:xfrm>
            <a:off x="838200" y="210313"/>
            <a:ext cx="10515600" cy="758951"/>
          </a:xfrm>
        </p:spPr>
        <p:txBody>
          <a:bodyPr>
            <a:normAutofit/>
          </a:bodyPr>
          <a:lstStyle/>
          <a:p>
            <a:pPr algn="ctr"/>
            <a:r>
              <a:rPr lang="en-US" sz="3600" dirty="0">
                <a:latin typeface="Times New Roman" panose="02020603050405020304" pitchFamily="18" charset="0"/>
                <a:cs typeface="Times New Roman" panose="02020603050405020304" pitchFamily="18" charset="0"/>
              </a:rPr>
              <a:t>🛠️ </a:t>
            </a:r>
            <a:r>
              <a:rPr lang="en-US" sz="3600" b="1" dirty="0">
                <a:latin typeface="Times New Roman" panose="02020603050405020304" pitchFamily="18" charset="0"/>
                <a:cs typeface="Times New Roman" panose="02020603050405020304" pitchFamily="18" charset="0"/>
              </a:rPr>
              <a:t>Tools for Research Assistance</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F10C6F6-6458-2A42-9364-E6B1D5BFB28B}"/>
              </a:ext>
            </a:extLst>
          </p:cNvPr>
          <p:cNvSpPr>
            <a:spLocks noGrp="1"/>
          </p:cNvSpPr>
          <p:nvPr>
            <p:ph idx="1"/>
          </p:nvPr>
        </p:nvSpPr>
        <p:spPr>
          <a:xfrm>
            <a:off x="838200" y="1216152"/>
            <a:ext cx="10515600" cy="4960811"/>
          </a:xfrm>
        </p:spPr>
        <p:txBody>
          <a:bodyPr/>
          <a:lstStyle/>
          <a:p>
            <a:pPr>
              <a:lnSpc>
                <a:spcPct val="100000"/>
              </a:lnSpc>
            </a:pPr>
            <a:r>
              <a:rPr lang="en-US" b="1" dirty="0">
                <a:latin typeface="Times New Roman" panose="02020603050405020304" pitchFamily="18" charset="0"/>
                <a:cs typeface="Times New Roman" panose="02020603050405020304" pitchFamily="18" charset="0"/>
              </a:rPr>
              <a:t>Scispace</a:t>
            </a:r>
            <a:r>
              <a:rPr lang="en-US" dirty="0">
                <a:latin typeface="Times New Roman" panose="02020603050405020304" pitchFamily="18" charset="0"/>
                <a:cs typeface="Times New Roman" panose="02020603050405020304" pitchFamily="18" charset="0"/>
              </a:rPr>
              <a:t> – Summarizes and explains research papers.</a:t>
            </a:r>
          </a:p>
          <a:p>
            <a:pPr>
              <a:lnSpc>
                <a:spcPct val="100000"/>
              </a:lnSpc>
            </a:pPr>
            <a:r>
              <a:rPr lang="en-US" b="1" dirty="0">
                <a:latin typeface="Times New Roman" panose="02020603050405020304" pitchFamily="18" charset="0"/>
                <a:cs typeface="Times New Roman" panose="02020603050405020304" pitchFamily="18" charset="0"/>
              </a:rPr>
              <a:t>Paperpal</a:t>
            </a:r>
            <a:r>
              <a:rPr lang="en-US" dirty="0">
                <a:latin typeface="Times New Roman" panose="02020603050405020304" pitchFamily="18" charset="0"/>
                <a:cs typeface="Times New Roman" panose="02020603050405020304" pitchFamily="18" charset="0"/>
              </a:rPr>
              <a:t> – AI – powered academic writing and grammar correction.</a:t>
            </a:r>
          </a:p>
          <a:p>
            <a:pPr>
              <a:lnSpc>
                <a:spcPct val="100000"/>
              </a:lnSpc>
            </a:pPr>
            <a:r>
              <a:rPr lang="en-US" b="1" dirty="0">
                <a:latin typeface="Times New Roman" panose="02020603050405020304" pitchFamily="18" charset="0"/>
                <a:cs typeface="Times New Roman" panose="02020603050405020304" pitchFamily="18" charset="0"/>
              </a:rPr>
              <a:t>Google Scholar</a:t>
            </a:r>
            <a:r>
              <a:rPr lang="en-US" dirty="0">
                <a:latin typeface="Times New Roman" panose="02020603050405020304" pitchFamily="18" charset="0"/>
                <a:cs typeface="Times New Roman" panose="02020603050405020304" pitchFamily="18" charset="0"/>
              </a:rPr>
              <a:t> – Free academic search engine.</a:t>
            </a:r>
          </a:p>
          <a:p>
            <a:pPr>
              <a:lnSpc>
                <a:spcPct val="100000"/>
              </a:lnSpc>
            </a:pPr>
            <a:r>
              <a:rPr lang="en-US" b="1" dirty="0">
                <a:latin typeface="Times New Roman" panose="02020603050405020304" pitchFamily="18" charset="0"/>
                <a:cs typeface="Times New Roman" panose="02020603050405020304" pitchFamily="18" charset="0"/>
              </a:rPr>
              <a:t>DBLP</a:t>
            </a:r>
            <a:r>
              <a:rPr lang="en-US" dirty="0">
                <a:latin typeface="Times New Roman" panose="02020603050405020304" pitchFamily="18" charset="0"/>
                <a:cs typeface="Times New Roman" panose="02020603050405020304" pitchFamily="18" charset="0"/>
              </a:rPr>
              <a:t> – Computer science research database.</a:t>
            </a:r>
          </a:p>
          <a:p>
            <a:r>
              <a:rPr lang="en-US" b="1" dirty="0">
                <a:latin typeface="Times New Roman" panose="02020603050405020304" pitchFamily="18" charset="0"/>
                <a:ea typeface="Tahoma" panose="020B0604030504040204" pitchFamily="34" charset="0"/>
                <a:cs typeface="Times New Roman" panose="02020603050405020304" pitchFamily="18" charset="0"/>
              </a:rPr>
              <a:t>Scholar GPT (personalized gpt) </a:t>
            </a:r>
            <a:r>
              <a:rPr lang="en-US" dirty="0">
                <a:latin typeface="Times New Roman" panose="02020603050405020304" pitchFamily="18" charset="0"/>
                <a:ea typeface="Tahoma" panose="020B0604030504040204" pitchFamily="34" charset="0"/>
                <a:cs typeface="Times New Roman" panose="02020603050405020304" pitchFamily="18" charset="0"/>
              </a:rPr>
              <a:t>– Academic Journal Article Finder</a:t>
            </a:r>
          </a:p>
          <a:p>
            <a:pPr marL="0" indent="0">
              <a:buNone/>
            </a:pPr>
            <a:br>
              <a:rPr lang="en-US" dirty="0"/>
            </a:br>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3074" name="Picture 2" descr="SciSpace Review: Accelerate Your Research in 2025">
            <a:extLst>
              <a:ext uri="{FF2B5EF4-FFF2-40B4-BE49-F238E27FC236}">
                <a16:creationId xmlns:a16="http://schemas.microsoft.com/office/drawing/2014/main" id="{419025AD-A049-6B56-36AA-A08FA6CD37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2904" y="4604766"/>
            <a:ext cx="1533525" cy="14097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Paperpal: AI-driven solutions to ...">
            <a:extLst>
              <a:ext uri="{FF2B5EF4-FFF2-40B4-BE49-F238E27FC236}">
                <a16:creationId xmlns:a16="http://schemas.microsoft.com/office/drawing/2014/main" id="{55D1CDBF-0AEC-15FE-5FEA-1EEE5D42B6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21433" y="4642866"/>
            <a:ext cx="3233548" cy="13716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What is Google Scholar - Definition ...">
            <a:extLst>
              <a:ext uri="{FF2B5EF4-FFF2-40B4-BE49-F238E27FC236}">
                <a16:creationId xmlns:a16="http://schemas.microsoft.com/office/drawing/2014/main" id="{1B0FFD97-9AEF-FBEE-9605-FA97688CEF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9985" y="4561903"/>
            <a:ext cx="2981325" cy="1533525"/>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DBLP - Wikipedia">
            <a:extLst>
              <a:ext uri="{FF2B5EF4-FFF2-40B4-BE49-F238E27FC236}">
                <a16:creationId xmlns:a16="http://schemas.microsoft.com/office/drawing/2014/main" id="{7F44FAE0-CA29-9ECE-BA2B-81AA2CDFC9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46314" y="4738116"/>
            <a:ext cx="2660904" cy="1143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7095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A42FB9E-8AA7-45FB-9232-71FAF403A1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5A81EFF6-C80A-40EE-A1F6-7CBEE9E759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59771" y="1"/>
            <a:ext cx="2832229" cy="895350"/>
          </a:xfrm>
          <a:prstGeom prst="rect">
            <a:avLst/>
          </a:prstGeom>
        </p:spPr>
      </p:pic>
    </p:spTree>
    <p:extLst>
      <p:ext uri="{BB962C8B-B14F-4D97-AF65-F5344CB8AC3E}">
        <p14:creationId xmlns:p14="http://schemas.microsoft.com/office/powerpoint/2010/main" val="3660448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9F449C-CBFA-605F-6CA6-2CAEC6416037}"/>
              </a:ext>
            </a:extLst>
          </p:cNvPr>
          <p:cNvSpPr>
            <a:spLocks noGrp="1"/>
          </p:cNvSpPr>
          <p:nvPr>
            <p:ph idx="1"/>
          </p:nvPr>
        </p:nvSpPr>
        <p:spPr>
          <a:xfrm>
            <a:off x="838200" y="1645920"/>
            <a:ext cx="10515600" cy="4531043"/>
          </a:xfrm>
        </p:spPr>
        <p:txBody>
          <a:bodyPr>
            <a:normAutofit/>
          </a:bodyPr>
          <a:lstStyle/>
          <a:p>
            <a:r>
              <a:rPr lang="en-US" b="1" dirty="0">
                <a:latin typeface="Times New Roman" panose="02020603050405020304" pitchFamily="18" charset="0"/>
                <a:cs typeface="Times New Roman" panose="02020603050405020304" pitchFamily="18" charset="0"/>
              </a:rPr>
              <a:t>What is the biggest risk of relying too much on AI in research?</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Faster literature reviews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Risk of plagiarism and fake citations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Better keyword generation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Improved writing flow</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b) Risk of plagiarism and fake citations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Overuse of AI may lead to unoriginal content and hallucinated citations.</a:t>
            </a:r>
            <a:endParaRPr lang="en-IN"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7CD236B-091C-3CF8-F899-F3DBD7D02AD8}"/>
              </a:ext>
            </a:extLst>
          </p:cNvPr>
          <p:cNvSpPr txBox="1"/>
          <p:nvPr/>
        </p:nvSpPr>
        <p:spPr>
          <a:xfrm>
            <a:off x="838200" y="555998"/>
            <a:ext cx="9970008" cy="646331"/>
          </a:xfrm>
          <a:prstGeom prst="rect">
            <a:avLst/>
          </a:prstGeom>
          <a:noFill/>
        </p:spPr>
        <p:txBody>
          <a:bodyPr wrap="square">
            <a:spAutoFit/>
          </a:bodyPr>
          <a:lstStyle/>
          <a:p>
            <a:pPr algn="ctr"/>
            <a:r>
              <a:rPr lang="en-US" sz="3600" b="1" dirty="0">
                <a:latin typeface="Times New Roman" panose="02020603050405020304" pitchFamily="18" charset="0"/>
                <a:cs typeface="Times New Roman" panose="02020603050405020304" pitchFamily="18" charset="0"/>
              </a:rPr>
              <a:t>Quiz-1</a:t>
            </a:r>
            <a:endParaRPr lang="en-IN" sz="3600" dirty="0"/>
          </a:p>
        </p:txBody>
      </p:sp>
    </p:spTree>
    <p:extLst>
      <p:ext uri="{BB962C8B-B14F-4D97-AF65-F5344CB8AC3E}">
        <p14:creationId xmlns:p14="http://schemas.microsoft.com/office/powerpoint/2010/main" val="2139797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EA1E08-B4A8-FB70-ABFD-CF0B0E5C50A1}"/>
              </a:ext>
            </a:extLst>
          </p:cNvPr>
          <p:cNvSpPr>
            <a:spLocks noGrp="1"/>
          </p:cNvSpPr>
          <p:nvPr>
            <p:ph idx="1"/>
          </p:nvPr>
        </p:nvSpPr>
        <p:spPr>
          <a:xfrm>
            <a:off x="838200" y="1554480"/>
            <a:ext cx="10515600" cy="4622483"/>
          </a:xfrm>
        </p:spPr>
        <p:txBody>
          <a:bodyPr/>
          <a:lstStyle/>
          <a:p>
            <a:r>
              <a:rPr lang="en-US" b="1" dirty="0">
                <a:latin typeface="Times New Roman" panose="02020603050405020304" pitchFamily="18" charset="0"/>
                <a:cs typeface="Times New Roman" panose="02020603050405020304" pitchFamily="18" charset="0"/>
              </a:rPr>
              <a:t>Which of the following is NOT a benefit of using AI in research?</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Saves time in drafting papers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 Automatically validates all citations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 Summarizes lengthy research articles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 Improves clarity and grammar</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Answer: b) Automatically validates all citations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AI can generate text, summaries, and keywords, but it cannot guarantee that citations are correct or valid.</a:t>
            </a:r>
          </a:p>
          <a:p>
            <a:endParaRPr lang="en-IN"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8FEA59A-430C-4926-7DF2-91ED55C8CBCB}"/>
              </a:ext>
            </a:extLst>
          </p:cNvPr>
          <p:cNvSpPr txBox="1"/>
          <p:nvPr/>
        </p:nvSpPr>
        <p:spPr>
          <a:xfrm>
            <a:off x="1033272" y="446270"/>
            <a:ext cx="10320528" cy="646331"/>
          </a:xfrm>
          <a:prstGeom prst="rect">
            <a:avLst/>
          </a:prstGeom>
          <a:noFill/>
        </p:spPr>
        <p:txBody>
          <a:bodyPr wrap="square">
            <a:spAutoFit/>
          </a:bodyPr>
          <a:lstStyle/>
          <a:p>
            <a:pPr algn="ctr"/>
            <a:r>
              <a:rPr lang="en-US" sz="3600" b="1" dirty="0">
                <a:latin typeface="Times New Roman" panose="02020603050405020304" pitchFamily="18" charset="0"/>
                <a:cs typeface="Times New Roman" panose="02020603050405020304" pitchFamily="18" charset="0"/>
              </a:rPr>
              <a:t>Quiz-2</a:t>
            </a:r>
            <a:endParaRPr lang="en-IN" dirty="0"/>
          </a:p>
        </p:txBody>
      </p:sp>
    </p:spTree>
    <p:extLst>
      <p:ext uri="{BB962C8B-B14F-4D97-AF65-F5344CB8AC3E}">
        <p14:creationId xmlns:p14="http://schemas.microsoft.com/office/powerpoint/2010/main" val="518658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924</TotalTime>
  <Words>2442</Words>
  <Application>Microsoft Office PowerPoint</Application>
  <PresentationFormat>Widescreen</PresentationFormat>
  <Paragraphs>180</Paragraphs>
  <Slides>40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Calibri Light</vt:lpstr>
      <vt:lpstr>Times New Roman</vt:lpstr>
      <vt:lpstr>Office Theme</vt:lpstr>
      <vt:lpstr>Day-3 Research Paper Writing and Journal Discovery using GPTs</vt:lpstr>
      <vt:lpstr>Session11: AI as Research Assistant </vt:lpstr>
      <vt:lpstr>🧩 Icebreaker Question</vt:lpstr>
      <vt:lpstr>🔄 AI-Assisted Research Workflow </vt:lpstr>
      <vt:lpstr>✅ Advantages vs ⚠️ Limitations</vt:lpstr>
      <vt:lpstr>🛠️ Tools for Research Assistance</vt:lpstr>
      <vt:lpstr>PowerPoint Presentation</vt:lpstr>
      <vt:lpstr>PowerPoint Presentation</vt:lpstr>
      <vt:lpstr>PowerPoint Presentation</vt:lpstr>
      <vt:lpstr>Quiz-3</vt:lpstr>
      <vt:lpstr>Quiz-4</vt:lpstr>
      <vt:lpstr>Quiz-5</vt:lpstr>
      <vt:lpstr>Session 12 – Hands-on: Write Abstract, Title &amp; Keywords using GPT </vt:lpstr>
      <vt:lpstr>PowerPoint Presentation</vt:lpstr>
      <vt:lpstr>📑 How to Generate an Abstract with GPT</vt:lpstr>
      <vt:lpstr>🏷️ Titles &amp; Keywords</vt:lpstr>
      <vt:lpstr>⚖️ Ethical Use &amp; Caution</vt:lpstr>
      <vt:lpstr>PowerPoint Presentation</vt:lpstr>
      <vt:lpstr>Quiz-1</vt:lpstr>
      <vt:lpstr>Quiz-2</vt:lpstr>
      <vt:lpstr>Quiz-3</vt:lpstr>
      <vt:lpstr>Quiz-4</vt:lpstr>
      <vt:lpstr>Quiz-5</vt:lpstr>
      <vt:lpstr>Session 13 – Journal Discovery Tools (GPT + Elsevier + Springer) </vt:lpstr>
      <vt:lpstr>🛠️ Tools for Journal Discovery</vt:lpstr>
      <vt:lpstr> </vt:lpstr>
      <vt:lpstr>PowerPoint Presentation</vt:lpstr>
      <vt:lpstr>Quick Quiz: Match research topics to suitable journals using the given tools</vt:lpstr>
      <vt:lpstr>Session 14 – GPT-Powered Literature Review </vt:lpstr>
      <vt:lpstr>PowerPoint Presentation</vt:lpstr>
      <vt:lpstr>Prompt GPT, Formatting and Avoid Plagiarism </vt:lpstr>
      <vt:lpstr>PowerPoint Presentation</vt:lpstr>
      <vt:lpstr>Quiz-1</vt:lpstr>
      <vt:lpstr>Quiz-2</vt:lpstr>
      <vt:lpstr>Quiz-3</vt:lpstr>
      <vt:lpstr>Quiz-4</vt:lpstr>
      <vt:lpstr>Quiz-5</vt:lpstr>
      <vt:lpstr>Session 15: Research Mini-Project &amp; Feedback  Time to combine everything we learned today!  </vt:lpstr>
      <vt:lpstr>Mini-Project Task</vt:lpstr>
      <vt:lpstr>Closing Note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Day-3 Research Paper Writing and Journal Discovery using GPTs</dc:title>
  <dc:creator>Sanjana Bhavsar</dc:creator>
  <cp:lastModifiedBy>Dhruv Panchal</cp:lastModifiedBy>
  <cp:revision>16</cp:revision>
  <dcterms:created xsi:type="dcterms:W3CDTF">2025-08-20T06:11:24Z</dcterms:created>
  <dcterms:modified xsi:type="dcterms:W3CDTF">2025-08-29T05:26:04Z</dcterms:modified>
</cp:coreProperties>
</file>

<file path=docProps/thumbnail.jpeg>
</file>